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5"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99E47"/>
    <a:srgbClr val="D9B76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1183" autoAdjust="0"/>
  </p:normalViewPr>
  <p:slideViewPr>
    <p:cSldViewPr>
      <p:cViewPr>
        <p:scale>
          <a:sx n="100" d="100"/>
          <a:sy n="100" d="100"/>
        </p:scale>
        <p:origin x="-606" y="876"/>
      </p:cViewPr>
      <p:guideLst>
        <p:guide orient="horz" pos="2160"/>
        <p:guide pos="2880"/>
      </p:guideLst>
    </p:cSldViewPr>
  </p:slideViewPr>
  <p:notesTextViewPr>
    <p:cViewPr>
      <p:scale>
        <a:sx n="1" d="1"/>
        <a:sy n="1" d="1"/>
      </p:scale>
      <p:origin x="0" y="125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06386-FED7-4BFF-9847-70B9BB5D7D67}" type="datetimeFigureOut">
              <a:rPr lang="es-ES" smtClean="0"/>
              <a:pPr/>
              <a:t>16/07/2018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96C8E-ACA7-4CFA-A1F9-08F80EF79130}" type="slidenum">
              <a:rPr lang="es-ES" smtClean="0"/>
              <a:pPr/>
              <a:t>‹Nº›</a:t>
            </a:fld>
            <a:endParaRPr lang="es-ES"/>
          </a:p>
        </p:txBody>
      </p:sp>
    </p:spTree>
    <p:extLst>
      <p:ext uri="{BB962C8B-B14F-4D97-AF65-F5344CB8AC3E}">
        <p14:creationId xmlns="" xmlns:p14="http://schemas.microsoft.com/office/powerpoint/2010/main" val="374630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En la provincia de </a:t>
            </a:r>
            <a:r>
              <a:rPr lang="es-ES" sz="1200" b="1" kern="1200" dirty="0" smtClean="0">
                <a:solidFill>
                  <a:schemeClr val="tx1"/>
                </a:solidFill>
                <a:latin typeface="+mn-lt"/>
                <a:ea typeface="+mn-ea"/>
                <a:cs typeface="+mn-cs"/>
              </a:rPr>
              <a:t>Alicante</a:t>
            </a:r>
            <a:r>
              <a:rPr lang="es-ES" sz="1200" kern="1200" dirty="0" smtClean="0">
                <a:solidFill>
                  <a:schemeClr val="tx1"/>
                </a:solidFill>
                <a:latin typeface="+mn-lt"/>
                <a:ea typeface="+mn-ea"/>
                <a:cs typeface="+mn-cs"/>
              </a:rPr>
              <a:t> la población extranjera representa un 17,8% sobre el total de la población, con 325.120 personas. Siendo la tercera provincia con mayor número de personas extranjeras en España, tanto en términos absolutos como relativos.</a:t>
            </a:r>
          </a:p>
          <a:p>
            <a:r>
              <a:rPr lang="es-ES" sz="1200" kern="1200" dirty="0" smtClean="0">
                <a:solidFill>
                  <a:schemeClr val="tx1"/>
                </a:solidFill>
                <a:latin typeface="+mn-lt"/>
                <a:ea typeface="+mn-ea"/>
                <a:cs typeface="+mn-cs"/>
              </a:rPr>
              <a:t>Figura 3. Población extranjera en la Comunidad Valenciana. </a:t>
            </a:r>
          </a:p>
          <a:p>
            <a:r>
              <a:rPr lang="es-ES" sz="1200" kern="1200" dirty="0" smtClean="0">
                <a:solidFill>
                  <a:schemeClr val="tx1"/>
                </a:solidFill>
                <a:latin typeface="+mn-lt"/>
                <a:ea typeface="+mn-ea"/>
                <a:cs typeface="+mn-cs"/>
              </a:rPr>
              <a:t>Alicante provincia ha disminuido su presencia extranjera en 17.566 personas, un 5,1% respecto al año anterior (el 58,6% del descenso de la Comunidad Valenciana).</a:t>
            </a:r>
          </a:p>
          <a:p>
            <a:r>
              <a:rPr lang="es-ES" sz="1200" kern="1200" dirty="0" smtClean="0">
                <a:solidFill>
                  <a:schemeClr val="tx1"/>
                </a:solidFill>
                <a:latin typeface="+mn-lt"/>
                <a:ea typeface="+mn-ea"/>
                <a:cs typeface="+mn-cs"/>
              </a:rPr>
              <a:t>Más de la mitad de la población extranjera en la provincia es de origen europeo, el 63,5%, 206.422. De </a:t>
            </a:r>
            <a:r>
              <a:rPr lang="es-ES" sz="1200" b="1" kern="1200" dirty="0" smtClean="0">
                <a:solidFill>
                  <a:schemeClr val="tx1"/>
                </a:solidFill>
                <a:latin typeface="+mn-lt"/>
                <a:ea typeface="+mn-ea"/>
                <a:cs typeface="+mn-cs"/>
              </a:rPr>
              <a:t>Europa</a:t>
            </a:r>
            <a:r>
              <a:rPr lang="es-ES" sz="1200" kern="1200" dirty="0" smtClean="0">
                <a:solidFill>
                  <a:schemeClr val="tx1"/>
                </a:solidFill>
                <a:latin typeface="+mn-lt"/>
                <a:ea typeface="+mn-ea"/>
                <a:cs typeface="+mn-cs"/>
              </a:rPr>
              <a:t> comunitaria, hay 167.804, el 51,6%; y 38.618, el 11,9%, de la no comunitaria. Los comunitarios han descendido en 15.200 personas y las no comunitarias lo han hecho en 1.720, protagonizando la mayor parte del descenso de población extranjera que supone el 96,3% del total, siendo el 86,5% de comunitarios.</a:t>
            </a:r>
          </a:p>
          <a:p>
            <a:r>
              <a:rPr lang="es-ES" sz="1200" kern="1200" dirty="0" smtClean="0">
                <a:solidFill>
                  <a:schemeClr val="tx1"/>
                </a:solidFill>
                <a:latin typeface="+mn-lt"/>
                <a:ea typeface="+mn-ea"/>
                <a:cs typeface="+mn-cs"/>
              </a:rPr>
              <a:t>El 63,5% de las personas extranjeras que viven en Alicante son de origen europeo. Y el 51,6% de la Unión Europea.</a:t>
            </a:r>
          </a:p>
          <a:p>
            <a:r>
              <a:rPr lang="es-ES" sz="1200" kern="1200" dirty="0" smtClean="0">
                <a:solidFill>
                  <a:schemeClr val="tx1"/>
                </a:solidFill>
                <a:latin typeface="+mn-lt"/>
                <a:ea typeface="+mn-ea"/>
                <a:cs typeface="+mn-cs"/>
              </a:rPr>
              <a:t>Gráfico 2. Población total por zona geográfica de origen en la provincia de Alicante. </a:t>
            </a:r>
          </a:p>
          <a:p>
            <a:r>
              <a:rPr lang="es-ES" sz="1200" b="1" kern="1200" dirty="0" smtClean="0">
                <a:solidFill>
                  <a:schemeClr val="tx1"/>
                </a:solidFill>
                <a:latin typeface="+mn-lt"/>
                <a:ea typeface="+mn-ea"/>
                <a:cs typeface="+mn-cs"/>
              </a:rPr>
              <a:t>África</a:t>
            </a:r>
            <a:r>
              <a:rPr lang="es-ES" sz="1200" kern="1200" dirty="0" smtClean="0">
                <a:solidFill>
                  <a:schemeClr val="tx1"/>
                </a:solidFill>
                <a:latin typeface="+mn-lt"/>
                <a:ea typeface="+mn-ea"/>
                <a:cs typeface="+mn-cs"/>
              </a:rPr>
              <a:t> con 59.075 supone el 18,2% de la población extranjera en la provincia. Habiendo incrementado su presencia en 158 personas. </a:t>
            </a:r>
            <a:r>
              <a:rPr lang="es-ES" sz="1200" b="1" kern="1200" dirty="0" smtClean="0">
                <a:solidFill>
                  <a:schemeClr val="tx1"/>
                </a:solidFill>
                <a:latin typeface="+mn-lt"/>
                <a:ea typeface="+mn-ea"/>
                <a:cs typeface="+mn-cs"/>
              </a:rPr>
              <a:t>América</a:t>
            </a:r>
            <a:r>
              <a:rPr lang="es-ES" sz="1200" kern="1200" dirty="0" smtClean="0">
                <a:solidFill>
                  <a:schemeClr val="tx1"/>
                </a:solidFill>
                <a:latin typeface="+mn-lt"/>
                <a:ea typeface="+mn-ea"/>
                <a:cs typeface="+mn-cs"/>
              </a:rPr>
              <a:t> con 41.041 es el 12,6%, habiendo perdido a 1.438 personas. </a:t>
            </a:r>
            <a:r>
              <a:rPr lang="es-ES" sz="1200" b="1" kern="1200" dirty="0" smtClean="0">
                <a:solidFill>
                  <a:schemeClr val="tx1"/>
                </a:solidFill>
                <a:latin typeface="+mn-lt"/>
                <a:ea typeface="+mn-ea"/>
                <a:cs typeface="+mn-cs"/>
              </a:rPr>
              <a:t>Asia</a:t>
            </a:r>
            <a:r>
              <a:rPr lang="es-ES" sz="1200" kern="1200" dirty="0" smtClean="0">
                <a:solidFill>
                  <a:schemeClr val="tx1"/>
                </a:solidFill>
                <a:latin typeface="+mn-lt"/>
                <a:ea typeface="+mn-ea"/>
                <a:cs typeface="+mn-cs"/>
              </a:rPr>
              <a:t> con 18.369 representa el 5,6%, aumentando en 635. Y </a:t>
            </a:r>
            <a:r>
              <a:rPr lang="es-ES" sz="1200" b="1" kern="1200" dirty="0" smtClean="0">
                <a:solidFill>
                  <a:schemeClr val="tx1"/>
                </a:solidFill>
                <a:latin typeface="+mn-lt"/>
                <a:ea typeface="+mn-ea"/>
                <a:cs typeface="+mn-cs"/>
              </a:rPr>
              <a:t>Oceanía</a:t>
            </a:r>
            <a:r>
              <a:rPr lang="es-ES" sz="1200" kern="1200" dirty="0" smtClean="0">
                <a:solidFill>
                  <a:schemeClr val="tx1"/>
                </a:solidFill>
                <a:latin typeface="+mn-lt"/>
                <a:ea typeface="+mn-ea"/>
                <a:cs typeface="+mn-cs"/>
              </a:rPr>
              <a:t>, junto a las personas </a:t>
            </a:r>
            <a:r>
              <a:rPr lang="es-ES" sz="1200" b="1" kern="1200" dirty="0" smtClean="0">
                <a:solidFill>
                  <a:schemeClr val="tx1"/>
                </a:solidFill>
                <a:latin typeface="+mn-lt"/>
                <a:ea typeface="+mn-ea"/>
                <a:cs typeface="+mn-cs"/>
              </a:rPr>
              <a:t>apátridas</a:t>
            </a:r>
            <a:r>
              <a:rPr lang="es-ES" sz="1200" kern="1200" dirty="0" smtClean="0">
                <a:solidFill>
                  <a:schemeClr val="tx1"/>
                </a:solidFill>
                <a:latin typeface="+mn-lt"/>
                <a:ea typeface="+mn-ea"/>
                <a:cs typeface="+mn-cs"/>
              </a:rPr>
              <a:t> (que no tienen nacionalidad reconocida), son 213 y representan el 0,1%; habiendo disminuido en 1 persona.</a:t>
            </a:r>
            <a:r>
              <a:rPr lang="es-ES" dirty="0" smtClean="0"/>
              <a:t> </a:t>
            </a:r>
            <a:r>
              <a:rPr lang="es-ES" sz="1200" kern="1200" dirty="0" smtClean="0">
                <a:solidFill>
                  <a:schemeClr val="tx1"/>
                </a:solidFill>
                <a:latin typeface="+mn-lt"/>
                <a:ea typeface="+mn-ea"/>
                <a:cs typeface="+mn-cs"/>
              </a:rPr>
              <a:t>En cuanto a su </a:t>
            </a:r>
            <a:r>
              <a:rPr lang="es-ES" sz="1200" b="1" kern="1200" dirty="0" smtClean="0">
                <a:solidFill>
                  <a:schemeClr val="tx1"/>
                </a:solidFill>
                <a:latin typeface="+mn-lt"/>
                <a:ea typeface="+mn-ea"/>
                <a:cs typeface="+mn-cs"/>
              </a:rPr>
              <a:t>sexo</a:t>
            </a:r>
            <a:r>
              <a:rPr lang="es-ES" sz="1200" kern="1200" dirty="0" smtClean="0">
                <a:solidFill>
                  <a:schemeClr val="tx1"/>
                </a:solidFill>
                <a:latin typeface="+mn-lt"/>
                <a:ea typeface="+mn-ea"/>
                <a:cs typeface="+mn-cs"/>
              </a:rPr>
              <a:t>, los hombres representan el 50,7% con 164.816, con 9.827 menos que el año anterior, siendo mayoría los africanos y asiáticos con un 59,1% y un 58,4% respectivamente. Las mujeres son 160.304, habiendo descendido en 7.739, siendo mayoría en el resto de zonas geográficas.</a:t>
            </a:r>
            <a:endParaRPr lang="es-ES" dirty="0" smtClean="0">
              <a:latin typeface="Futura Lt BT" panose="020B0402020204020303" pitchFamily="34" charset="0"/>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3</a:t>
            </a:fld>
            <a:endParaRPr lang="es-ES"/>
          </a:p>
        </p:txBody>
      </p:sp>
    </p:spTree>
    <p:extLst>
      <p:ext uri="{BB962C8B-B14F-4D97-AF65-F5344CB8AC3E}">
        <p14:creationId xmlns="" xmlns:p14="http://schemas.microsoft.com/office/powerpoint/2010/main" val="37585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En el curso 2016-2017, el alumnado con nacionalidad extranjera es de 39.483, un 12,9% respecto al total que es de 305.831. El alumnado extranjero aumentó en 183, un 0,5% respecto al curso anterior; mientras que  el total del alumnado incrementó su número en 2.115, un 0,7%. Estando en centros de titularidad pública el 74,7% del total del alumnado y el 86,5% del total del alumnado extranjero.</a:t>
            </a:r>
          </a:p>
          <a:p>
            <a:r>
              <a:rPr lang="es-ES" sz="1200" kern="1200" dirty="0" smtClean="0">
                <a:solidFill>
                  <a:schemeClr val="tx1"/>
                </a:solidFill>
                <a:latin typeface="+mn-lt"/>
                <a:ea typeface="+mn-ea"/>
                <a:cs typeface="+mn-cs"/>
              </a:rPr>
              <a:t>Por niveles académicos, en</a:t>
            </a:r>
            <a:r>
              <a:rPr lang="es-ES" sz="1200" i="1" kern="1200" dirty="0" smtClean="0">
                <a:solidFill>
                  <a:schemeClr val="tx1"/>
                </a:solidFill>
                <a:latin typeface="+mn-lt"/>
                <a:ea typeface="+mn-ea"/>
                <a:cs typeface="+mn-cs"/>
              </a:rPr>
              <a:t> Educación Primaria</a:t>
            </a:r>
            <a:r>
              <a:rPr lang="es-ES" sz="1200" kern="1200" dirty="0" smtClean="0">
                <a:solidFill>
                  <a:schemeClr val="tx1"/>
                </a:solidFill>
                <a:latin typeface="+mn-lt"/>
                <a:ea typeface="+mn-ea"/>
                <a:cs typeface="+mn-cs"/>
              </a:rPr>
              <a:t> el total de alumnado extranjero es 14.952, un 12,9% sobre el total (115.682). Aumentando su presencia en las aulas en 1.108, un 7,4% más que el curso anterior.</a:t>
            </a:r>
          </a:p>
          <a:p>
            <a:r>
              <a:rPr lang="es-ES" sz="1200" i="1" kern="1200" dirty="0" smtClean="0">
                <a:solidFill>
                  <a:schemeClr val="tx1"/>
                </a:solidFill>
                <a:latin typeface="+mn-lt"/>
                <a:ea typeface="+mn-ea"/>
                <a:cs typeface="+mn-cs"/>
              </a:rPr>
              <a:t>Educación Secundaria Obligatoria</a:t>
            </a:r>
            <a:r>
              <a:rPr lang="es-ES" sz="1200" kern="1200" dirty="0" smtClean="0">
                <a:solidFill>
                  <a:schemeClr val="tx1"/>
                </a:solidFill>
                <a:latin typeface="+mn-lt"/>
                <a:ea typeface="+mn-ea"/>
                <a:cs typeface="+mn-cs"/>
              </a:rPr>
              <a:t> cuenta con 9.518 alumnos y alumnas con nacionalidad extranjera, el 12,9% de los 73.647 matriculados en este nivel. En cambio, descendieron en 207, un 2,1% en relación al curso anterior.</a:t>
            </a:r>
          </a:p>
          <a:p>
            <a:r>
              <a:rPr lang="es-ES" sz="1200" kern="1200" dirty="0" smtClean="0">
                <a:solidFill>
                  <a:schemeClr val="tx1"/>
                </a:solidFill>
                <a:latin typeface="+mn-lt"/>
                <a:ea typeface="+mn-ea"/>
                <a:cs typeface="+mn-cs"/>
              </a:rPr>
              <a:t>En los niveles de educación no obligatoria, en </a:t>
            </a:r>
            <a:r>
              <a:rPr lang="es-ES" sz="1200" i="1" kern="1200" dirty="0" smtClean="0">
                <a:solidFill>
                  <a:schemeClr val="tx1"/>
                </a:solidFill>
                <a:latin typeface="+mn-lt"/>
                <a:ea typeface="+mn-ea"/>
                <a:cs typeface="+mn-cs"/>
              </a:rPr>
              <a:t>Bachiller</a:t>
            </a:r>
            <a:r>
              <a:rPr lang="es-ES" sz="1200" kern="1200" dirty="0" smtClean="0">
                <a:solidFill>
                  <a:schemeClr val="tx1"/>
                </a:solidFill>
                <a:latin typeface="+mn-lt"/>
                <a:ea typeface="+mn-ea"/>
                <a:cs typeface="+mn-cs"/>
              </a:rPr>
              <a:t>, hay contabilizados en la provincia 2.616 alumnos y alumnas, habiendo disminuido en 115, un 4,2%; siendo el 11% de los 23.827. En </a:t>
            </a:r>
            <a:r>
              <a:rPr lang="es-ES" sz="1200" i="1" kern="1200" dirty="0" smtClean="0">
                <a:solidFill>
                  <a:schemeClr val="tx1"/>
                </a:solidFill>
                <a:latin typeface="+mn-lt"/>
                <a:ea typeface="+mn-ea"/>
                <a:cs typeface="+mn-cs"/>
              </a:rPr>
              <a:t>Ciclos de Formación Profesional</a:t>
            </a:r>
            <a:r>
              <a:rPr lang="es-ES" sz="1200" kern="1200" dirty="0" smtClean="0">
                <a:solidFill>
                  <a:schemeClr val="tx1"/>
                </a:solidFill>
                <a:latin typeface="+mn-lt"/>
                <a:ea typeface="+mn-ea"/>
                <a:cs typeface="+mn-cs"/>
              </a:rPr>
              <a:t>, en su conjunto de niveles, son 3.185, un 0,4% más que el año anterior con 14 alumnos más. Este número es el 11,5% de la suma de los tres niveles, sin contar la formación a distancia. Por origen, el alumnado procedente de países de la Unión Europea es de 13.418, el 34% del total del alumnado extranjero. Mientras que los procedentes de otros países europeos son el 11,8% con 4.674. De África es el 28,1% con 11.086. De América el 17,4% con 6.884 y Asia el 7,6% con 3.002.</a:t>
            </a:r>
          </a:p>
          <a:p>
            <a:r>
              <a:rPr lang="es-ES" sz="1200" kern="1200" dirty="0" smtClean="0">
                <a:solidFill>
                  <a:schemeClr val="tx1"/>
                </a:solidFill>
                <a:latin typeface="+mn-lt"/>
                <a:ea typeface="+mn-ea"/>
                <a:cs typeface="+mn-cs"/>
              </a:rPr>
              <a:t>Las variaciones respecto al curso anterior dan lugar a constatar que el aumento general del alumnado de nacionalidad extranjera está protagonizado fundamentalmente por los procedentes de África y Asia. Siendo 389 y 87 más, respectivamente, un 3,5% y un 2,9% sobre sus continentes de origen. En cambio el resto de zonas ven reducida su presencia escolar encabezadas por América con 461 escolarizados menos, un 6,3%. La Unión Europea con 29 menos, un 0,2%; y el resto de países europeos en 183, un 3,8% menos.</a:t>
            </a:r>
          </a:p>
          <a:p>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12</a:t>
            </a:fld>
            <a:endParaRPr lang="es-ES"/>
          </a:p>
        </p:txBody>
      </p:sp>
    </p:spTree>
    <p:extLst>
      <p:ext uri="{BB962C8B-B14F-4D97-AF65-F5344CB8AC3E}">
        <p14:creationId xmlns="" xmlns:p14="http://schemas.microsoft.com/office/powerpoint/2010/main" val="22033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 cifra de </a:t>
            </a:r>
            <a:r>
              <a:rPr lang="es-ES" sz="1200" b="1" kern="1200" dirty="0" smtClean="0">
                <a:solidFill>
                  <a:schemeClr val="tx1"/>
                </a:solidFill>
                <a:latin typeface="+mn-lt"/>
                <a:ea typeface="+mn-ea"/>
                <a:cs typeface="+mn-cs"/>
              </a:rPr>
              <a:t>mujeres extranjeras en edad fértil</a:t>
            </a:r>
            <a:r>
              <a:rPr lang="es-ES" sz="1200" kern="1200" dirty="0" smtClean="0">
                <a:solidFill>
                  <a:schemeClr val="tx1"/>
                </a:solidFill>
                <a:latin typeface="+mn-lt"/>
                <a:ea typeface="+mn-ea"/>
                <a:cs typeface="+mn-cs"/>
              </a:rPr>
              <a:t>, es de 76.393, representando el 47,7% de las mujeres no españolas y el 18,6% sobre el total de mujeres. La franja de edad con mayor número de mujeres extranjeras en edad fértil corresponde a la de 35-39 años con 14.279 mujeres; y la de menor cantidad es la de 15-19 con 6.449. </a:t>
            </a:r>
          </a:p>
          <a:p>
            <a:r>
              <a:rPr lang="es-ES" sz="1200" kern="1200" dirty="0" smtClean="0">
                <a:solidFill>
                  <a:schemeClr val="tx1"/>
                </a:solidFill>
                <a:latin typeface="+mn-lt"/>
                <a:ea typeface="+mn-ea"/>
                <a:cs typeface="+mn-cs"/>
              </a:rPr>
              <a:t>En cuanto al movimiento natural de la población, la provincia de </a:t>
            </a:r>
            <a:r>
              <a:rPr lang="es-ES" sz="1200" b="1" kern="1200" dirty="0" smtClean="0">
                <a:solidFill>
                  <a:schemeClr val="tx1"/>
                </a:solidFill>
                <a:latin typeface="+mn-lt"/>
                <a:ea typeface="+mn-ea"/>
                <a:cs typeface="+mn-cs"/>
              </a:rPr>
              <a:t>Alicante con 3.398 nacimientos se sigue manteniendo en quinto lugar en nacimientos de madre extranjera</a:t>
            </a:r>
            <a:r>
              <a:rPr lang="es-ES" sz="1200" kern="1200" dirty="0" smtClean="0">
                <a:solidFill>
                  <a:schemeClr val="tx1"/>
                </a:solidFill>
                <a:latin typeface="+mn-lt"/>
                <a:ea typeface="+mn-ea"/>
                <a:cs typeface="+mn-cs"/>
              </a:rPr>
              <a:t> después de Madrid, Barcelona, Murcia y Valencia. Representando algo más de uno de cada cinco (el 22,3%) de los nacimientos en la provincia. Habiendo disminuido en 14 nacimientos. En cuanto a las defunciones de personas extranjeras, fueron 2.092, el 13,8% sobre el total provincial; 127 más que el año anterior, un 6,1%.</a:t>
            </a:r>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13</a:t>
            </a:fld>
            <a:endParaRPr lang="es-ES"/>
          </a:p>
        </p:txBody>
      </p:sp>
    </p:spTree>
    <p:extLst>
      <p:ext uri="{BB962C8B-B14F-4D97-AF65-F5344CB8AC3E}">
        <p14:creationId xmlns="" xmlns:p14="http://schemas.microsoft.com/office/powerpoint/2010/main" val="184745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Más de un tercio de las personas extranjeras que viven en la provincia, el 36,6%, son vecinas de Alicante, Torrevieja, Orihuela y Elche. Siendo estas localidades las que cuentan con mayor número de personas extranjeras empadronadas. Concentrando así 118.032 de las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personas extranjeras empadronadas. Mientras que en términos relativos son </a:t>
            </a:r>
            <a:r>
              <a:rPr lang="es-ES" sz="1200" kern="1200" dirty="0" err="1" smtClean="0">
                <a:solidFill>
                  <a:schemeClr val="tx1"/>
                </a:solidFill>
                <a:effectLst/>
                <a:latin typeface="+mn-lt"/>
                <a:ea typeface="+mn-ea"/>
                <a:cs typeface="+mn-cs"/>
              </a:rPr>
              <a:t>Llíber</a:t>
            </a:r>
            <a:r>
              <a:rPr lang="es-ES" sz="1200" kern="1200" dirty="0" smtClean="0">
                <a:solidFill>
                  <a:schemeClr val="tx1"/>
                </a:solidFill>
                <a:effectLst/>
                <a:latin typeface="+mn-lt"/>
                <a:ea typeface="+mn-ea"/>
                <a:cs typeface="+mn-cs"/>
              </a:rPr>
              <a:t> y Rojales quienes ocupan los primeros lugares con un 67,8% y un 66,2%, que son 630 y 11.007 extranjeros/as respectivamente. En estos doce municipios, aquí representados gráficamente, con mayor número de personas extranjeras vive el 61,9% del total de la población extranjera.</a:t>
            </a:r>
          </a:p>
          <a:p>
            <a:r>
              <a:rPr lang="es-ES" sz="1200" kern="1200" dirty="0" smtClean="0">
                <a:solidFill>
                  <a:schemeClr val="tx1"/>
                </a:solidFill>
                <a:effectLst/>
                <a:latin typeface="+mn-lt"/>
                <a:ea typeface="+mn-ea"/>
                <a:cs typeface="+mn-cs"/>
              </a:rPr>
              <a:t>También se puede comprobar, en la tabla, los municipios en los que la población extranjera supera en número a la población con nacionalidad española. Aun no siendo las localidades con mayor densidad de población, son las que proporcionalmente tienen un mayor número de población extranjera dentro de sus núcleos.</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14</a:t>
            </a:fld>
            <a:endParaRPr lang="es-ES"/>
          </a:p>
        </p:txBody>
      </p:sp>
    </p:spTree>
    <p:extLst>
      <p:ext uri="{BB962C8B-B14F-4D97-AF65-F5344CB8AC3E}">
        <p14:creationId xmlns="" xmlns:p14="http://schemas.microsoft.com/office/powerpoint/2010/main" val="365217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Marruecos</a:t>
            </a:r>
            <a:r>
              <a:rPr lang="es-ES" dirty="0" smtClean="0"/>
              <a:t> con 755.459 personas representa el 1,6% del total de la población en España. Es la nacionalidad extranjera con mayor presencia con el 16,4%. Respecto a otras nacionalidades de origen magrebí representa el 91,2. En la Comunidad Valenciana y en la provincia de Alicante es el 75,2% y el 71,3% respectivamente. Siendo la segunda nacionalidad extranjera con más presencia con el 11,7%, detrás del Reino Unido en Alicante, representando el 5% de los marroquíes en toda España y la mitad de la Comunidad Valenciana (50,5%). </a:t>
            </a:r>
            <a:r>
              <a:rPr lang="es-ES" sz="1200" b="1" kern="1200" dirty="0" smtClean="0">
                <a:solidFill>
                  <a:schemeClr val="tx1"/>
                </a:solidFill>
                <a:latin typeface="+mn-lt"/>
                <a:ea typeface="+mn-ea"/>
                <a:cs typeface="+mn-cs"/>
              </a:rPr>
              <a:t>Marruecos</a:t>
            </a:r>
            <a:r>
              <a:rPr lang="es-ES" sz="1200" kern="1200" dirty="0" smtClean="0">
                <a:solidFill>
                  <a:schemeClr val="tx1"/>
                </a:solidFill>
                <a:latin typeface="+mn-lt"/>
                <a:ea typeface="+mn-ea"/>
                <a:cs typeface="+mn-cs"/>
              </a:rPr>
              <a:t>, habiendo aumentado en 109, con 38.106 es el 11,7% de las personas extranjeras en la provincia de Alicante. </a:t>
            </a:r>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15</a:t>
            </a:fld>
            <a:endParaRPr lang="es-ES"/>
          </a:p>
        </p:txBody>
      </p:sp>
    </p:spTree>
    <p:extLst>
      <p:ext uri="{BB962C8B-B14F-4D97-AF65-F5344CB8AC3E}">
        <p14:creationId xmlns="" xmlns:p14="http://schemas.microsoft.com/office/powerpoint/2010/main" val="331952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Las nacionalizaciones del año 2017 según el OPI han sido 25.924 en </a:t>
            </a:r>
            <a:r>
              <a:rPr lang="es-ES" sz="1200" b="1" kern="1200" dirty="0" smtClean="0">
                <a:solidFill>
                  <a:schemeClr val="tx1"/>
                </a:solidFill>
                <a:latin typeface="+mn-lt"/>
                <a:ea typeface="+mn-ea"/>
                <a:cs typeface="+mn-cs"/>
              </a:rPr>
              <a:t>España</a:t>
            </a:r>
            <a:r>
              <a:rPr lang="es-ES" sz="1200" kern="1200" dirty="0" smtClean="0">
                <a:solidFill>
                  <a:schemeClr val="tx1"/>
                </a:solidFill>
                <a:latin typeface="+mn-lt"/>
                <a:ea typeface="+mn-ea"/>
                <a:cs typeface="+mn-cs"/>
              </a:rPr>
              <a:t>, habiéndose reducido en 67.836 respecto al año anterior, un 72,4%. Las nacionalizaciones de los hombres han sido 12.349, siendo 30.331 menos. Las de las mujeres son 13.575, el 52,4% de las nacionalizaciones, habiendo disminuido en 37.504. Situación que se ve reflejada en la Comunidad Valenciana y sus provincias.</a:t>
            </a:r>
            <a:r>
              <a:rPr lang="es-ES" dirty="0" smtClean="0"/>
              <a:t> </a:t>
            </a:r>
            <a:r>
              <a:rPr lang="es-ES" sz="1200" kern="1200" dirty="0" smtClean="0">
                <a:solidFill>
                  <a:schemeClr val="tx1"/>
                </a:solidFill>
                <a:latin typeface="+mn-lt"/>
                <a:ea typeface="+mn-ea"/>
                <a:cs typeface="+mn-cs"/>
              </a:rPr>
              <a:t>Durante 2017 el número de concesiones de nacionalidad española por residencia se ha visto reducido debido a causas administrativas, según el OPI. En la </a:t>
            </a:r>
            <a:r>
              <a:rPr lang="es-ES" sz="1200" b="1" kern="1200" dirty="0" smtClean="0">
                <a:solidFill>
                  <a:schemeClr val="tx1"/>
                </a:solidFill>
                <a:latin typeface="+mn-lt"/>
                <a:ea typeface="+mn-ea"/>
                <a:cs typeface="+mn-cs"/>
              </a:rPr>
              <a:t>Comunidad Valenciana </a:t>
            </a:r>
            <a:r>
              <a:rPr lang="es-ES" sz="1200" kern="1200" dirty="0" smtClean="0">
                <a:solidFill>
                  <a:schemeClr val="tx1"/>
                </a:solidFill>
                <a:latin typeface="+mn-lt"/>
                <a:ea typeface="+mn-ea"/>
                <a:cs typeface="+mn-cs"/>
              </a:rPr>
              <a:t>se han concedido 2.632, el 10,2% de las concesiones del total de España. Habiendo descendido en 7.804 respecto al año anterior. Las de los hombres disminuyeron en 3.630 y las de las mujeres en 4.171. Siendo las nacionalizaciones de las mujeres el 50,8% del total.</a:t>
            </a:r>
          </a:p>
          <a:p>
            <a:r>
              <a:rPr lang="es-ES" sz="1200" kern="1200" dirty="0" smtClean="0">
                <a:solidFill>
                  <a:schemeClr val="tx1"/>
                </a:solidFill>
                <a:latin typeface="+mn-lt"/>
                <a:ea typeface="+mn-ea"/>
                <a:cs typeface="+mn-cs"/>
              </a:rPr>
              <a:t>La provincia de </a:t>
            </a:r>
            <a:r>
              <a:rPr lang="es-ES" sz="1200" b="1" kern="1200" dirty="0" smtClean="0">
                <a:solidFill>
                  <a:schemeClr val="tx1"/>
                </a:solidFill>
                <a:latin typeface="+mn-lt"/>
                <a:ea typeface="+mn-ea"/>
                <a:cs typeface="+mn-cs"/>
              </a:rPr>
              <a:t>Alicante </a:t>
            </a:r>
            <a:r>
              <a:rPr lang="es-ES" sz="1200" kern="1200" dirty="0" smtClean="0">
                <a:solidFill>
                  <a:schemeClr val="tx1"/>
                </a:solidFill>
                <a:latin typeface="+mn-lt"/>
                <a:ea typeface="+mn-ea"/>
                <a:cs typeface="+mn-cs"/>
              </a:rPr>
              <a:t>ha obtenido 1.020 nacionalizaciones, 3.044 menos. Siendo el 38,8% y el 3,9% de las concesiones en la Comunidad Valenciana y España, respectivamente. Habiendo disminuido la de los hombres en 1.477, mientras que las de las mujeres descienden en 1.567. Siendo las nacionalizaciones de ellas el 49,4% del total en la provincia.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16</a:t>
            </a:fld>
            <a:endParaRPr lang="es-ES"/>
          </a:p>
        </p:txBody>
      </p:sp>
    </p:spTree>
    <p:extLst>
      <p:ext uri="{BB962C8B-B14F-4D97-AF65-F5344CB8AC3E}">
        <p14:creationId xmlns="" xmlns:p14="http://schemas.microsoft.com/office/powerpoint/2010/main" val="3529170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El total de nacimientos en la provincia de Alicante se mantiene casi en los mismos números que el año anterior, ya que con 15.259 solo ha descendido en 645 alumbramientos.</a:t>
            </a:r>
          </a:p>
          <a:p>
            <a:r>
              <a:rPr lang="es-ES" sz="1200" kern="1200" dirty="0" smtClean="0">
                <a:solidFill>
                  <a:schemeClr val="tx1"/>
                </a:solidFill>
                <a:latin typeface="+mn-lt"/>
                <a:ea typeface="+mn-ea"/>
                <a:cs typeface="+mn-cs"/>
              </a:rPr>
              <a:t>Sobre la nacionalidad de los progenitores de los nacimientos del año 2016, como decíamos antes los nacimientos de </a:t>
            </a:r>
            <a:r>
              <a:rPr lang="es-ES" sz="1200" b="1" i="1" kern="1200" dirty="0" smtClean="0">
                <a:solidFill>
                  <a:schemeClr val="tx1"/>
                </a:solidFill>
                <a:latin typeface="+mn-lt"/>
                <a:ea typeface="+mn-ea"/>
                <a:cs typeface="+mn-cs"/>
              </a:rPr>
              <a:t>madres extranjeras</a:t>
            </a:r>
            <a:r>
              <a:rPr lang="es-ES" sz="1200" kern="1200" dirty="0" smtClean="0">
                <a:solidFill>
                  <a:schemeClr val="tx1"/>
                </a:solidFill>
                <a:latin typeface="+mn-lt"/>
                <a:ea typeface="+mn-ea"/>
                <a:cs typeface="+mn-cs"/>
              </a:rPr>
              <a:t> son el 22,3% con 3.398, habiendo descendido en 14. El 5,9% de los nacimientos de madre extranjera corresponden a padres españoles (siendo 893 nacimientos); mientras que el mayor número se registra cuando el padre es extranjero, el 15,6% (con 2.377); en el 0,8% de los nacimientos no consta padre (128).</a:t>
            </a:r>
          </a:p>
          <a:p>
            <a:r>
              <a:rPr lang="es-ES" sz="1200" kern="1200" dirty="0" smtClean="0">
                <a:solidFill>
                  <a:schemeClr val="tx1"/>
                </a:solidFill>
                <a:latin typeface="+mn-lt"/>
                <a:ea typeface="+mn-ea"/>
                <a:cs typeface="+mn-cs"/>
              </a:rPr>
              <a:t>El 77,7% de los nacimientos de la provincia de Alicante corresponden a </a:t>
            </a:r>
            <a:r>
              <a:rPr lang="es-ES" sz="1200" b="1" i="1" kern="1200" dirty="0" smtClean="0">
                <a:solidFill>
                  <a:schemeClr val="tx1"/>
                </a:solidFill>
                <a:latin typeface="+mn-lt"/>
                <a:ea typeface="+mn-ea"/>
                <a:cs typeface="+mn-cs"/>
              </a:rPr>
              <a:t>madres españolas</a:t>
            </a:r>
            <a:r>
              <a:rPr lang="es-ES" sz="1200" kern="1200" dirty="0" smtClean="0">
                <a:solidFill>
                  <a:schemeClr val="tx1"/>
                </a:solidFill>
                <a:latin typeface="+mn-lt"/>
                <a:ea typeface="+mn-ea"/>
                <a:cs typeface="+mn-cs"/>
              </a:rPr>
              <a:t>: 11.861. El 70,8% corresponde a madres españolas coincidiendo que el padre es español también (10.806 nacimientos); mientras que el 4,4% (667) el padre es extranjero y el 2,5% no consta padre (388).</a:t>
            </a:r>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17</a:t>
            </a:fld>
            <a:endParaRPr lang="es-ES"/>
          </a:p>
        </p:txBody>
      </p:sp>
    </p:spTree>
    <p:extLst>
      <p:ext uri="{BB962C8B-B14F-4D97-AF65-F5344CB8AC3E}">
        <p14:creationId xmlns="" xmlns:p14="http://schemas.microsoft.com/office/powerpoint/2010/main" val="11240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Más de la mitad de la población extranjera en la provincia es de origen europeo, el 63,5%, 206.422. De </a:t>
            </a:r>
            <a:r>
              <a:rPr lang="es-ES" sz="1200" b="1" kern="1200" dirty="0" smtClean="0">
                <a:solidFill>
                  <a:schemeClr val="tx1"/>
                </a:solidFill>
                <a:latin typeface="+mn-lt"/>
                <a:ea typeface="+mn-ea"/>
                <a:cs typeface="+mn-cs"/>
              </a:rPr>
              <a:t>Europa</a:t>
            </a:r>
            <a:r>
              <a:rPr lang="es-ES" sz="1200" kern="1200" dirty="0" smtClean="0">
                <a:solidFill>
                  <a:schemeClr val="tx1"/>
                </a:solidFill>
                <a:latin typeface="+mn-lt"/>
                <a:ea typeface="+mn-ea"/>
                <a:cs typeface="+mn-cs"/>
              </a:rPr>
              <a:t> comunitaria, hay 167.804, el 51,6%; y 38.618, el 11,9%, de la no comunitaria. Los comunitarios han descendido en 15.200 personas y las no comunitarias lo han hecho en 1.720, protagonizando la mayor parte del descenso de población extranjera que supone el 96,3% del total, siendo el 86,5% de comunitarios.</a:t>
            </a:r>
          </a:p>
          <a:p>
            <a:r>
              <a:rPr lang="es-ES" sz="1200" b="1" kern="1200" dirty="0" smtClean="0">
                <a:solidFill>
                  <a:schemeClr val="tx1"/>
                </a:solidFill>
                <a:latin typeface="+mn-lt"/>
                <a:ea typeface="+mn-ea"/>
                <a:cs typeface="+mn-cs"/>
              </a:rPr>
              <a:t>África</a:t>
            </a:r>
            <a:r>
              <a:rPr lang="es-ES" sz="1200" kern="1200" dirty="0" smtClean="0">
                <a:solidFill>
                  <a:schemeClr val="tx1"/>
                </a:solidFill>
                <a:latin typeface="+mn-lt"/>
                <a:ea typeface="+mn-ea"/>
                <a:cs typeface="+mn-cs"/>
              </a:rPr>
              <a:t> con 59.075 supone el 18,2% de la población extranjera en la provincia. Habiendo incrementado su presencia en 158 personas. </a:t>
            </a:r>
            <a:r>
              <a:rPr lang="es-ES" sz="1200" b="1" kern="1200" dirty="0" smtClean="0">
                <a:solidFill>
                  <a:schemeClr val="tx1"/>
                </a:solidFill>
                <a:latin typeface="+mn-lt"/>
                <a:ea typeface="+mn-ea"/>
                <a:cs typeface="+mn-cs"/>
              </a:rPr>
              <a:t>América</a:t>
            </a:r>
            <a:r>
              <a:rPr lang="es-ES" sz="1200" kern="1200" dirty="0" smtClean="0">
                <a:solidFill>
                  <a:schemeClr val="tx1"/>
                </a:solidFill>
                <a:latin typeface="+mn-lt"/>
                <a:ea typeface="+mn-ea"/>
                <a:cs typeface="+mn-cs"/>
              </a:rPr>
              <a:t> con 41.041 es el 12,6%, habiendo perdido a 1.438 personas. </a:t>
            </a:r>
            <a:r>
              <a:rPr lang="es-ES" sz="1200" b="1" kern="1200" dirty="0" smtClean="0">
                <a:solidFill>
                  <a:schemeClr val="tx1"/>
                </a:solidFill>
                <a:latin typeface="+mn-lt"/>
                <a:ea typeface="+mn-ea"/>
                <a:cs typeface="+mn-cs"/>
              </a:rPr>
              <a:t>Asia</a:t>
            </a:r>
            <a:r>
              <a:rPr lang="es-ES" sz="1200" kern="1200" dirty="0" smtClean="0">
                <a:solidFill>
                  <a:schemeClr val="tx1"/>
                </a:solidFill>
                <a:latin typeface="+mn-lt"/>
                <a:ea typeface="+mn-ea"/>
                <a:cs typeface="+mn-cs"/>
              </a:rPr>
              <a:t> con 18.369 representa el 5,6%, aumentando en 635. Y </a:t>
            </a:r>
            <a:r>
              <a:rPr lang="es-ES" sz="1200" b="1" kern="1200" dirty="0" smtClean="0">
                <a:solidFill>
                  <a:schemeClr val="tx1"/>
                </a:solidFill>
                <a:latin typeface="+mn-lt"/>
                <a:ea typeface="+mn-ea"/>
                <a:cs typeface="+mn-cs"/>
              </a:rPr>
              <a:t>Oceanía</a:t>
            </a:r>
            <a:r>
              <a:rPr lang="es-ES" sz="1200" kern="1200" dirty="0" smtClean="0">
                <a:solidFill>
                  <a:schemeClr val="tx1"/>
                </a:solidFill>
                <a:latin typeface="+mn-lt"/>
                <a:ea typeface="+mn-ea"/>
                <a:cs typeface="+mn-cs"/>
              </a:rPr>
              <a:t>, junto a las personas </a:t>
            </a:r>
            <a:r>
              <a:rPr lang="es-ES" sz="1200" b="1" kern="1200" dirty="0" smtClean="0">
                <a:solidFill>
                  <a:schemeClr val="tx1"/>
                </a:solidFill>
                <a:latin typeface="+mn-lt"/>
                <a:ea typeface="+mn-ea"/>
                <a:cs typeface="+mn-cs"/>
              </a:rPr>
              <a:t>apátridas</a:t>
            </a:r>
            <a:r>
              <a:rPr lang="es-ES" sz="1200" kern="1200" dirty="0" smtClean="0">
                <a:solidFill>
                  <a:schemeClr val="tx1"/>
                </a:solidFill>
                <a:latin typeface="+mn-lt"/>
                <a:ea typeface="+mn-ea"/>
                <a:cs typeface="+mn-cs"/>
              </a:rPr>
              <a:t> (que no tienen nacionalidad reconocida), son 213 y representan el 0,1%; habiendo disminuido en 1 persona.</a:t>
            </a:r>
          </a:p>
          <a:p>
            <a:r>
              <a:rPr lang="es-ES" sz="1200" kern="1200" dirty="0" smtClean="0">
                <a:solidFill>
                  <a:schemeClr val="tx1"/>
                </a:solidFill>
                <a:latin typeface="+mn-lt"/>
                <a:ea typeface="+mn-ea"/>
                <a:cs typeface="+mn-cs"/>
              </a:rPr>
              <a:t>En cuanto a su </a:t>
            </a:r>
            <a:r>
              <a:rPr lang="es-ES" sz="1200" b="1" kern="1200" dirty="0" smtClean="0">
                <a:solidFill>
                  <a:schemeClr val="tx1"/>
                </a:solidFill>
                <a:latin typeface="+mn-lt"/>
                <a:ea typeface="+mn-ea"/>
                <a:cs typeface="+mn-cs"/>
              </a:rPr>
              <a:t>sexo</a:t>
            </a:r>
            <a:r>
              <a:rPr lang="es-ES" sz="1200" kern="1200" dirty="0" smtClean="0">
                <a:solidFill>
                  <a:schemeClr val="tx1"/>
                </a:solidFill>
                <a:latin typeface="+mn-lt"/>
                <a:ea typeface="+mn-ea"/>
                <a:cs typeface="+mn-cs"/>
              </a:rPr>
              <a:t>, los hombres representan el 50,7% con 164.816, con 9.827 menos que el año anterior, siendo mayoría los africanos y asiáticos con un 59,1% y un 58,4% respectivamente. Las mujeres son 160.304, habiendo descendido en 7.739, siendo mayoría en el resto de zonas geográficas.</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18</a:t>
            </a:fld>
            <a:endParaRPr lang="es-ES"/>
          </a:p>
        </p:txBody>
      </p:sp>
    </p:spTree>
    <p:extLst>
      <p:ext uri="{BB962C8B-B14F-4D97-AF65-F5344CB8AC3E}">
        <p14:creationId xmlns="" xmlns:p14="http://schemas.microsoft.com/office/powerpoint/2010/main" val="185683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El </a:t>
            </a:r>
            <a:r>
              <a:rPr lang="es-ES" sz="1200" b="1" kern="1200" dirty="0" smtClean="0">
                <a:solidFill>
                  <a:schemeClr val="tx1"/>
                </a:solidFill>
                <a:latin typeface="+mn-lt"/>
                <a:ea typeface="+mn-ea"/>
                <a:cs typeface="+mn-cs"/>
              </a:rPr>
              <a:t>Reino Unido</a:t>
            </a:r>
            <a:r>
              <a:rPr lang="es-ES" sz="1200" kern="1200" dirty="0" smtClean="0">
                <a:solidFill>
                  <a:schemeClr val="tx1"/>
                </a:solidFill>
                <a:latin typeface="+mn-lt"/>
                <a:ea typeface="+mn-ea"/>
                <a:cs typeface="+mn-cs"/>
              </a:rPr>
              <a:t> sigue siendo con diferencia la nacionalidad extranjera con mayor presencia con 66.397, siendo el 20,4% de las personas extranjeras. Por lo que se puede afirmar que uno de cada cinco extranjeros en la provincia es británico. Del total de extranjeros en España representan el 27,6%. Cabe destacar que también protagonizan en gran parte el descenso de personas extranjeras, ya que lo han hecho el pasado año en 7.952, un 10,7%, que corresponde al 45,3% del total del descenso: casi una de cada dos personas.</a:t>
            </a:r>
          </a:p>
          <a:p>
            <a:r>
              <a:rPr lang="es-ES" sz="1200" b="1" kern="1200" dirty="0" smtClean="0">
                <a:solidFill>
                  <a:schemeClr val="tx1"/>
                </a:solidFill>
                <a:latin typeface="+mn-lt"/>
                <a:ea typeface="+mn-ea"/>
                <a:cs typeface="+mn-cs"/>
              </a:rPr>
              <a:t>Marruecos</a:t>
            </a:r>
            <a:r>
              <a:rPr lang="es-ES" sz="1200" kern="1200" dirty="0" smtClean="0">
                <a:solidFill>
                  <a:schemeClr val="tx1"/>
                </a:solidFill>
                <a:latin typeface="+mn-lt"/>
                <a:ea typeface="+mn-ea"/>
                <a:cs typeface="+mn-cs"/>
              </a:rPr>
              <a:t>, habiendo aumentado en 109, con 38.106 es el 11,7% de las personas extranjeras. Representan el 5,1% de todos los marroquíes que viven en España. </a:t>
            </a:r>
          </a:p>
          <a:p>
            <a:r>
              <a:rPr lang="es-ES" sz="1200" b="1" kern="1200" dirty="0" smtClean="0">
                <a:solidFill>
                  <a:schemeClr val="tx1"/>
                </a:solidFill>
                <a:latin typeface="+mn-lt"/>
                <a:ea typeface="+mn-ea"/>
                <a:cs typeface="+mn-cs"/>
              </a:rPr>
              <a:t>Rumanía</a:t>
            </a:r>
            <a:r>
              <a:rPr lang="es-ES" sz="1200" kern="1200" dirty="0" smtClean="0">
                <a:solidFill>
                  <a:schemeClr val="tx1"/>
                </a:solidFill>
                <a:latin typeface="+mn-lt"/>
                <a:ea typeface="+mn-ea"/>
                <a:cs typeface="+mn-cs"/>
              </a:rPr>
              <a:t> con 24.779 es el 7,6%. Siendo el 3,6% del conjunto de rumanos que viven en España. Ha descendido en 1.176 personas, un 4,5%. Siendo al mismo tiempo el 6,7% del total del descenso.</a:t>
            </a:r>
          </a:p>
          <a:p>
            <a:r>
              <a:rPr lang="es-ES" sz="1200" b="1" kern="1200" dirty="0" smtClean="0">
                <a:solidFill>
                  <a:schemeClr val="tx1"/>
                </a:solidFill>
                <a:latin typeface="+mn-lt"/>
                <a:ea typeface="+mn-ea"/>
                <a:cs typeface="+mn-cs"/>
              </a:rPr>
              <a:t>Rusia</a:t>
            </a:r>
            <a:r>
              <a:rPr lang="es-ES" sz="1200" kern="1200" dirty="0" smtClean="0">
                <a:solidFill>
                  <a:schemeClr val="tx1"/>
                </a:solidFill>
                <a:latin typeface="+mn-lt"/>
                <a:ea typeface="+mn-ea"/>
                <a:cs typeface="+mn-cs"/>
              </a:rPr>
              <a:t> con 15.844 personas representa el 4,9% del total de personas extranjeras, habiendo descendido su presencia en 222 personas respecto al año anterior, un 1,4%. También uno de cada cinco rusos, el 21,9%, que vive en España lo hace en la provincia. </a:t>
            </a:r>
          </a:p>
          <a:p>
            <a:r>
              <a:rPr lang="es-ES" sz="1200" b="1" kern="1200" dirty="0" smtClean="0">
                <a:solidFill>
                  <a:schemeClr val="tx1"/>
                </a:solidFill>
                <a:latin typeface="+mn-lt"/>
                <a:ea typeface="+mn-ea"/>
                <a:cs typeface="+mn-cs"/>
              </a:rPr>
              <a:t>Argelia </a:t>
            </a:r>
            <a:r>
              <a:rPr lang="es-ES" sz="1200" kern="1200" dirty="0" smtClean="0">
                <a:solidFill>
                  <a:schemeClr val="tx1"/>
                </a:solidFill>
                <a:latin typeface="+mn-lt"/>
                <a:ea typeface="+mn-ea"/>
                <a:cs typeface="+mn-cs"/>
              </a:rPr>
              <a:t>se encuentra en el quinto lugar de los extranjeros en Alicante al incrementar su presencia en 160 personas, totalizando 15.104. Siendo el 25% de las personas argelinas que viven en España. </a:t>
            </a:r>
          </a:p>
          <a:p>
            <a:r>
              <a:rPr lang="es-ES" sz="1200" kern="1200" dirty="0" smtClean="0">
                <a:solidFill>
                  <a:schemeClr val="tx1"/>
                </a:solidFill>
                <a:latin typeface="+mn-lt"/>
                <a:ea typeface="+mn-ea"/>
                <a:cs typeface="+mn-cs"/>
              </a:rPr>
              <a:t>Al mismo tiempo que </a:t>
            </a:r>
            <a:r>
              <a:rPr lang="es-ES" sz="1200" b="1" kern="1200" dirty="0" smtClean="0">
                <a:solidFill>
                  <a:schemeClr val="tx1"/>
                </a:solidFill>
                <a:latin typeface="+mn-lt"/>
                <a:ea typeface="+mn-ea"/>
                <a:cs typeface="+mn-cs"/>
              </a:rPr>
              <a:t>Alemania </a:t>
            </a:r>
            <a:r>
              <a:rPr lang="es-ES" sz="1200" kern="1200" dirty="0" smtClean="0">
                <a:solidFill>
                  <a:schemeClr val="tx1"/>
                </a:solidFill>
                <a:latin typeface="+mn-lt"/>
                <a:ea typeface="+mn-ea"/>
                <a:cs typeface="+mn-cs"/>
              </a:rPr>
              <a:t>pierde población en la provincia, 2.633, el 15% del total del descenso. Dando lugar a los 14.285, el 4,4% del total de extranjeros en la provincia y el 12,8% en toda España.</a:t>
            </a:r>
          </a:p>
          <a:p>
            <a:r>
              <a:rPr lang="es-ES" sz="1200" kern="1200" dirty="0" smtClean="0">
                <a:solidFill>
                  <a:schemeClr val="tx1"/>
                </a:solidFill>
                <a:latin typeface="+mn-lt"/>
                <a:ea typeface="+mn-ea"/>
                <a:cs typeface="+mn-cs"/>
              </a:rPr>
              <a:t>Entre las otras principales nacionalidades hay descensos como también incrementos en función de la nacionalidad. Así pues los aumentos corresponden a Ucrania, China y Colombia con 409, 211 y 221, respectivamente. En cambio Países Bajos y Bulgaria han perdido 791 y 611 personas.</a:t>
            </a:r>
          </a:p>
          <a:p>
            <a:r>
              <a:rPr lang="es-ES" sz="1200" kern="1200" dirty="0" smtClean="0">
                <a:solidFill>
                  <a:schemeClr val="tx1"/>
                </a:solidFill>
                <a:latin typeface="+mn-lt"/>
                <a:ea typeface="+mn-ea"/>
                <a:cs typeface="+mn-cs"/>
              </a:rPr>
              <a:t>Entre las nacionalidades con mayor presencia, la </a:t>
            </a:r>
            <a:r>
              <a:rPr lang="es-ES" sz="1200" b="1" kern="1200" dirty="0" smtClean="0">
                <a:solidFill>
                  <a:schemeClr val="tx1"/>
                </a:solidFill>
                <a:latin typeface="+mn-lt"/>
                <a:ea typeface="+mn-ea"/>
                <a:cs typeface="+mn-cs"/>
              </a:rPr>
              <a:t>diferencia entre sexos</a:t>
            </a:r>
            <a:r>
              <a:rPr lang="es-ES" sz="1200" kern="1200" dirty="0" smtClean="0">
                <a:solidFill>
                  <a:schemeClr val="tx1"/>
                </a:solidFill>
                <a:latin typeface="+mn-lt"/>
                <a:ea typeface="+mn-ea"/>
                <a:cs typeface="+mn-cs"/>
              </a:rPr>
              <a:t> es más destacada entre los argelinos y marroquíes, con un 61,1% y 56,6% de presencia masculina, respectivamente. Mientras que las rusas son mayoría con un 59,5% sobre el total de ese país.</a:t>
            </a:r>
          </a:p>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19</a:t>
            </a:fld>
            <a:endParaRPr lang="es-ES"/>
          </a:p>
        </p:txBody>
      </p:sp>
    </p:spTree>
    <p:extLst>
      <p:ext uri="{BB962C8B-B14F-4D97-AF65-F5344CB8AC3E}">
        <p14:creationId xmlns="" xmlns:p14="http://schemas.microsoft.com/office/powerpoint/2010/main" val="50286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Una vía para obtener la autorización de residencia y trabajo para los extranjeros que no pertenecen a la U.E., es acreditar su permanencia en España por un mínimo de tres años y tener un contrato de trabajo.</a:t>
            </a:r>
          </a:p>
          <a:p>
            <a:r>
              <a:rPr lang="es-ES" sz="1200" kern="1200" dirty="0" smtClean="0">
                <a:solidFill>
                  <a:schemeClr val="tx1"/>
                </a:solidFill>
                <a:effectLst/>
                <a:latin typeface="+mn-lt"/>
                <a:ea typeface="+mn-ea"/>
                <a:cs typeface="+mn-cs"/>
              </a:rPr>
              <a:t>Deben carecer de antecedentes penales en España y su país de origen, acreditar vínculos familiares con otros extranjeros residentes o, en su defecto, presentar un informe del ayuntamiento en el que residen que acredite su inserción social.</a:t>
            </a:r>
          </a:p>
          <a:p>
            <a:r>
              <a:rPr lang="es-ES" sz="1200" kern="1200" dirty="0" smtClean="0">
                <a:solidFill>
                  <a:schemeClr val="tx1"/>
                </a:solidFill>
                <a:effectLst/>
                <a:latin typeface="+mn-lt"/>
                <a:ea typeface="+mn-ea"/>
                <a:cs typeface="+mn-cs"/>
              </a:rPr>
              <a:t>Los extranjeros de la U.E. sólo deben solicitar un certificado de comunitario, acreditando que tienen medios económicos y asistencia sanitaria. </a:t>
            </a: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20</a:t>
            </a:fld>
            <a:endParaRPr lang="es-ES"/>
          </a:p>
        </p:txBody>
      </p:sp>
    </p:spTree>
    <p:extLst>
      <p:ext uri="{BB962C8B-B14F-4D97-AF65-F5344CB8AC3E}">
        <p14:creationId xmlns="" xmlns:p14="http://schemas.microsoft.com/office/powerpoint/2010/main" val="3812401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Rumanía, con 717.462, pasa a ser la segunda nacionalidad extranjera en España tras Marruecos, al perder 34.806 presencias; un 4,6% menos que el año anterior.</a:t>
            </a:r>
          </a:p>
          <a:p>
            <a:r>
              <a:rPr lang="es-ES" sz="1200" kern="1200" dirty="0" smtClean="0">
                <a:solidFill>
                  <a:schemeClr val="tx1"/>
                </a:solidFill>
                <a:effectLst/>
                <a:latin typeface="+mn-lt"/>
                <a:ea typeface="+mn-ea"/>
                <a:cs typeface="+mn-cs"/>
              </a:rPr>
              <a:t>En la provincia de Alicante con 25.955 es el 7,6%. Siendo el 3,6% del conjunto de rumanos viven en España. Ha descendido en 1.530 personas, un 5,6% menos que el año pasado.</a:t>
            </a:r>
          </a:p>
          <a:p>
            <a:r>
              <a:rPr lang="es-ES" sz="1200" kern="1200" dirty="0" smtClean="0">
                <a:solidFill>
                  <a:schemeClr val="tx1"/>
                </a:solidFill>
                <a:effectLst/>
                <a:latin typeface="+mn-lt"/>
                <a:ea typeface="+mn-ea"/>
                <a:cs typeface="+mn-cs"/>
              </a:rPr>
              <a:t>Teniendo en cuenta la edad, entre 0 y 14 años son  4.284, el 16,5% de los marroquíes en la provincia; la franja de edad de 15-64 años: 21.319 y el 82,1%; y los de 65 años y más son 352, el 1,4%.</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21</a:t>
            </a:fld>
            <a:endParaRPr lang="es-ES"/>
          </a:p>
        </p:txBody>
      </p:sp>
    </p:spTree>
    <p:extLst>
      <p:ext uri="{BB962C8B-B14F-4D97-AF65-F5344CB8AC3E}">
        <p14:creationId xmlns="" xmlns:p14="http://schemas.microsoft.com/office/powerpoint/2010/main" val="16926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El </a:t>
            </a:r>
            <a:r>
              <a:rPr lang="es-ES" sz="1200" b="1" kern="1200" dirty="0" smtClean="0">
                <a:solidFill>
                  <a:schemeClr val="tx1"/>
                </a:solidFill>
                <a:latin typeface="+mn-lt"/>
                <a:ea typeface="+mn-ea"/>
                <a:cs typeface="+mn-cs"/>
              </a:rPr>
              <a:t>Reino Unido</a:t>
            </a:r>
            <a:r>
              <a:rPr lang="es-ES" sz="1200" kern="1200" dirty="0" smtClean="0">
                <a:solidFill>
                  <a:schemeClr val="tx1"/>
                </a:solidFill>
                <a:latin typeface="+mn-lt"/>
                <a:ea typeface="+mn-ea"/>
                <a:cs typeface="+mn-cs"/>
              </a:rPr>
              <a:t> sigue siendo con diferencia la nacionalidad extranjera con mayor presencia con 66.397, siendo el 20,4% de las personas extranjeras. Por lo que se puede afirmar que uno de cada cinco extranjeros en la provincia es británico. Del total de extranjeros en España representan el 27,6%. Cabe destacar que también protagonizan en gran parte el descenso de personas extranjeras, ya que lo han hecho el pasado año en 7.952, un 10,7%, que corresponde al 45,3% del total del descenso: casi una de cada dos personas.</a:t>
            </a:r>
            <a:r>
              <a:rPr lang="es-ES" dirty="0" smtClean="0"/>
              <a:t> </a:t>
            </a:r>
          </a:p>
          <a:p>
            <a:r>
              <a:rPr lang="es-ES" sz="1200" kern="1200" dirty="0" smtClean="0">
                <a:solidFill>
                  <a:schemeClr val="tx1"/>
                </a:solidFill>
                <a:latin typeface="+mn-lt"/>
                <a:ea typeface="+mn-ea"/>
                <a:cs typeface="+mn-cs"/>
              </a:rPr>
              <a:t>La provincia de Alicante ha perdido en el último año más de 16.000 habitantes, lastrada sobre todo por la salida de los extranjeros a sus países de origen y especialmente por el regreso de los ingleses. Y es que en el último año han sido 9.344 los residentes en la provincia de origen británico que han retornado al Reino Unido, según la Estadística del Padrón Continuo a 1 de enero de 2017.</a:t>
            </a:r>
          </a:p>
          <a:p>
            <a:r>
              <a:rPr lang="es-ES" sz="1200" kern="1200" dirty="0" smtClean="0">
                <a:solidFill>
                  <a:schemeClr val="tx1"/>
                </a:solidFill>
                <a:latin typeface="+mn-lt"/>
                <a:ea typeface="+mn-ea"/>
                <a:cs typeface="+mn-cs"/>
              </a:rPr>
              <a:t>Se trata de la nacionalidad que más peso ha perdido en la provincia. Desde que estalló la crisis económica, la población británica se ha ido reduciendo paulatinamente, debido a la pérdida de poder adquisitivo. Un éxodo que se mantiene en el último año tras el anuncio de la salida de este país de la Unión Europea. Las cifras dadas a conocer por el INE sitúan a la población británica en 63.396, lo que supone niveles del 2004. Desde 2008, este país ha perdido a la mitad de los compatriotas que residen en Alicante. Con todo, esta nacionalidad sigue teniendo un peso importante, como lo demuestra el hecho de que el 16% de los extranjeros que residen en la provincia son británicos.</a:t>
            </a:r>
          </a:p>
          <a:p>
            <a:r>
              <a:rPr lang="es-ES" sz="1200" kern="1200" dirty="0" smtClean="0">
                <a:solidFill>
                  <a:schemeClr val="tx1"/>
                </a:solidFill>
                <a:latin typeface="+mn-lt"/>
                <a:ea typeface="+mn-ea"/>
                <a:cs typeface="+mn-cs"/>
              </a:rPr>
              <a:t>Aunque el Reino Unido encabeza la lista de países comunitarios que pierden población en Alicante, la caída es general entre los países comunitarios que tradicionalmente mayor presencia han tenido en la provincia. Así, en un año se ha reducido en 3.045 la presencia de alemanes y en 354 la franceses.</a:t>
            </a:r>
          </a:p>
          <a:p>
            <a:endParaRPr lang="es-ES" dirty="0" smtClean="0">
              <a:latin typeface="Futura Lt BT" panose="020B0402020204020303" pitchFamily="34" charset="0"/>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4</a:t>
            </a:fld>
            <a:endParaRPr lang="es-ES"/>
          </a:p>
        </p:txBody>
      </p:sp>
    </p:spTree>
    <p:extLst>
      <p:ext uri="{BB962C8B-B14F-4D97-AF65-F5344CB8AC3E}">
        <p14:creationId xmlns="" xmlns:p14="http://schemas.microsoft.com/office/powerpoint/2010/main" val="74839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Del total de trabajadores extranjeros afiliados en la provincia de Alicante, 79.162, de la Unión Europea son 38.287, el 48,4%; siendo 2.542 más que el año anterior, incrementándose un 6,6% y representando el 52,9% del crecimiento de afiliaciones de extranjeros. Los no comunitarios son 40.875, siendo 2.267 más, un 5,5% más. </a:t>
            </a:r>
          </a:p>
          <a:p>
            <a:r>
              <a:rPr lang="es-ES" sz="1200" kern="1200" dirty="0" smtClean="0">
                <a:solidFill>
                  <a:schemeClr val="tx1"/>
                </a:solidFill>
                <a:latin typeface="+mn-lt"/>
                <a:ea typeface="+mn-ea"/>
                <a:cs typeface="+mn-cs"/>
              </a:rPr>
              <a:t>Por regímenes encontramos los siguientes cambios:</a:t>
            </a:r>
          </a:p>
          <a:p>
            <a:pPr lvl="0"/>
            <a:r>
              <a:rPr lang="es-ES" sz="1200" kern="1200" dirty="0" smtClean="0">
                <a:solidFill>
                  <a:schemeClr val="tx1"/>
                </a:solidFill>
                <a:latin typeface="+mn-lt"/>
                <a:ea typeface="+mn-ea"/>
                <a:cs typeface="+mn-cs"/>
              </a:rPr>
              <a:t>En el </a:t>
            </a:r>
            <a:r>
              <a:rPr lang="es-ES" sz="1200" b="1" kern="1200" dirty="0" smtClean="0">
                <a:solidFill>
                  <a:schemeClr val="tx1"/>
                </a:solidFill>
                <a:latin typeface="+mn-lt"/>
                <a:ea typeface="+mn-ea"/>
                <a:cs typeface="+mn-cs"/>
              </a:rPr>
              <a:t>régimen general</a:t>
            </a:r>
            <a:r>
              <a:rPr lang="es-ES" sz="1200" kern="1200" dirty="0" smtClean="0">
                <a:solidFill>
                  <a:schemeClr val="tx1"/>
                </a:solidFill>
                <a:latin typeface="+mn-lt"/>
                <a:ea typeface="+mn-ea"/>
                <a:cs typeface="+mn-cs"/>
              </a:rPr>
              <a:t> están el 60% de las afiliaciones, 47.490 de las 79.162 afiliaciones de extranjeros, y el 10,2% sobre el total de este régimen en la provincia. Habiéndose incrementado en 3.756 contrataciones, un 7,9%. Entre los cuales las de la UE representan el 49,4% con 23.453, siendo 1.802 más; mientras que los no comunitarios son 24.037, 1.954 más. </a:t>
            </a:r>
          </a:p>
          <a:p>
            <a:pPr lvl="0"/>
            <a:r>
              <a:rPr lang="es-ES" sz="1200" kern="1200" dirty="0" smtClean="0">
                <a:solidFill>
                  <a:schemeClr val="tx1"/>
                </a:solidFill>
                <a:latin typeface="+mn-lt"/>
                <a:ea typeface="+mn-ea"/>
                <a:cs typeface="+mn-cs"/>
              </a:rPr>
              <a:t>Las afiliaciones como </a:t>
            </a:r>
            <a:r>
              <a:rPr lang="es-ES" sz="1200" b="1" kern="1200" dirty="0" smtClean="0">
                <a:solidFill>
                  <a:schemeClr val="tx1"/>
                </a:solidFill>
                <a:latin typeface="+mn-lt"/>
                <a:ea typeface="+mn-ea"/>
                <a:cs typeface="+mn-cs"/>
              </a:rPr>
              <a:t>autónomos</a:t>
            </a:r>
            <a:r>
              <a:rPr lang="es-ES" sz="1200" kern="1200" dirty="0" smtClean="0">
                <a:solidFill>
                  <a:schemeClr val="tx1"/>
                </a:solidFill>
                <a:latin typeface="+mn-lt"/>
                <a:ea typeface="+mn-ea"/>
                <a:cs typeface="+mn-cs"/>
              </a:rPr>
              <a:t>, con 20.095, representan el 25,4% del total de afiliaciones de extranjeros; y el 16,1% sobre el total de autónomos en la provincia. Habiéndose incrementado en 1.253, un 6,2%. De la UE corresponden 12.549, el 62,4% de este régimen, siendo 795 más; mientras que los no comunitarios son 7.546, con 458 altas nuevas. </a:t>
            </a:r>
          </a:p>
          <a:p>
            <a:pPr lvl="0"/>
            <a:r>
              <a:rPr lang="es-ES" sz="1200" kern="1200" dirty="0" smtClean="0">
                <a:solidFill>
                  <a:schemeClr val="tx1"/>
                </a:solidFill>
                <a:latin typeface="+mn-lt"/>
                <a:ea typeface="+mn-ea"/>
                <a:cs typeface="+mn-cs"/>
              </a:rPr>
              <a:t>En el </a:t>
            </a:r>
            <a:r>
              <a:rPr lang="es-ES" sz="1200" b="1" kern="1200" dirty="0" smtClean="0">
                <a:solidFill>
                  <a:schemeClr val="tx1"/>
                </a:solidFill>
                <a:latin typeface="+mn-lt"/>
                <a:ea typeface="+mn-ea"/>
                <a:cs typeface="+mn-cs"/>
              </a:rPr>
              <a:t>régimen agrario</a:t>
            </a:r>
            <a:r>
              <a:rPr lang="es-ES" sz="1200" kern="1200" dirty="0" smtClean="0">
                <a:solidFill>
                  <a:schemeClr val="tx1"/>
                </a:solidFill>
                <a:latin typeface="+mn-lt"/>
                <a:ea typeface="+mn-ea"/>
                <a:cs typeface="+mn-cs"/>
              </a:rPr>
              <a:t>, con 8.003 afiliaciones, representan el 10,1% de las afiliaciones extranjeras y el 48,3% del total de los trabajadores del campo. Disminuyendo 3 respecto al año anterior. De la UE son 1.423, el 17,8%, 541 más que el año anterior; mientras que los no comunitarios suman 6.580, el 82,2% de los trabajadores extranjeros en este sector, con 31 más. </a:t>
            </a:r>
          </a:p>
          <a:p>
            <a:pPr lvl="0"/>
            <a:r>
              <a:rPr lang="es-ES" sz="1200" kern="1200" dirty="0" smtClean="0">
                <a:solidFill>
                  <a:schemeClr val="tx1"/>
                </a:solidFill>
                <a:latin typeface="+mn-lt"/>
                <a:ea typeface="+mn-ea"/>
                <a:cs typeface="+mn-cs"/>
              </a:rPr>
              <a:t>Las </a:t>
            </a:r>
            <a:r>
              <a:rPr lang="es-ES" sz="1200" b="1" kern="1200" dirty="0" smtClean="0">
                <a:solidFill>
                  <a:schemeClr val="tx1"/>
                </a:solidFill>
                <a:latin typeface="+mn-lt"/>
                <a:ea typeface="+mn-ea"/>
                <a:cs typeface="+mn-cs"/>
              </a:rPr>
              <a:t>empleadas de hogar</a:t>
            </a:r>
            <a:r>
              <a:rPr lang="es-ES" sz="1200" kern="1200" dirty="0" smtClean="0">
                <a:solidFill>
                  <a:schemeClr val="tx1"/>
                </a:solidFill>
                <a:latin typeface="+mn-lt"/>
                <a:ea typeface="+mn-ea"/>
                <a:cs typeface="+mn-cs"/>
              </a:rPr>
              <a:t>, porque mayoritariamente son mujeres, son 3.414, el 7,2% de los trabajadores extranjeros y el 35,7% del total de este régimen. Decreciendo en 209, un 5,8%. De la UE son 815, el 23,8%, 24 menos; mientras que los no comunitarios son 2.599, 76,1%, 185 menos.</a:t>
            </a:r>
          </a:p>
          <a:p>
            <a:r>
              <a:rPr lang="es-ES" sz="1200" kern="1200" dirty="0" smtClean="0">
                <a:solidFill>
                  <a:schemeClr val="tx1"/>
                </a:solidFill>
                <a:latin typeface="+mn-lt"/>
                <a:ea typeface="+mn-ea"/>
                <a:cs typeface="+mn-cs"/>
              </a:rPr>
              <a:t> </a:t>
            </a:r>
          </a:p>
          <a:p>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22</a:t>
            </a:fld>
            <a:endParaRPr lang="es-ES"/>
          </a:p>
        </p:txBody>
      </p:sp>
    </p:spTree>
    <p:extLst>
      <p:ext uri="{BB962C8B-B14F-4D97-AF65-F5344CB8AC3E}">
        <p14:creationId xmlns="" xmlns:p14="http://schemas.microsoft.com/office/powerpoint/2010/main" val="331555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Trata de personas es un delito que despoja a los seres humanos de sus derechos, echa por tierra sus sueños y les priva de su dignidad. Es un problema mundial al que ningún país es inmune. Millones de víctimas se encuentran atrapadas y son explotadas cada año por esta forma moderna de esclavitud. La ONU estima que actualmente pueden haber 4 millones de personas que son víctimas de Trata.</a:t>
            </a:r>
          </a:p>
          <a:p>
            <a:r>
              <a:rPr lang="es-ES" dirty="0" smtClean="0"/>
              <a:t>El Protocolo de Palermo de la ONU, define la Trata como: “la captación, transporte, traslado, acogida o recepción de personas, recurriendo a la amenaza o uso de fuerza u otras formas de coacción, al rapto, fraude, engaño, abuso de poder o de una situación de vulnerabilidad o la concesión o recepción de pagos o beneficios para obtener el consentimiento de una persona que tenga autoridad sobre otra, con fines de explotación. Esta explotación incluirá , como mínimo, la explotación de la prostitución ajena u otras formas de explotación sexual, los trabajos y servicios forzados, la esclavitud o las prácticas análogas a la esclavitud, la servidumbre o la extracción de órganos”.</a:t>
            </a: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23</a:t>
            </a:fld>
            <a:endParaRPr lang="es-ES"/>
          </a:p>
        </p:txBody>
      </p:sp>
    </p:spTree>
    <p:extLst>
      <p:ext uri="{BB962C8B-B14F-4D97-AF65-F5344CB8AC3E}">
        <p14:creationId xmlns="" xmlns:p14="http://schemas.microsoft.com/office/powerpoint/2010/main" val="57311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latin typeface="+mn-lt"/>
                <a:ea typeface="+mn-ea"/>
                <a:cs typeface="+mn-cs"/>
              </a:rPr>
              <a:t>La procedencia</a:t>
            </a:r>
            <a:r>
              <a:rPr lang="es-ES" sz="1200" kern="1200" dirty="0" smtClean="0">
                <a:solidFill>
                  <a:schemeClr val="tx1"/>
                </a:solidFill>
                <a:latin typeface="+mn-lt"/>
                <a:ea typeface="+mn-ea"/>
                <a:cs typeface="+mn-cs"/>
              </a:rPr>
              <a:t> de las personas con nacionalidad extranjera que viven en España </a:t>
            </a:r>
            <a:r>
              <a:rPr lang="es-ES" sz="1200" b="1" kern="1200" dirty="0" smtClean="0">
                <a:solidFill>
                  <a:schemeClr val="tx1"/>
                </a:solidFill>
                <a:latin typeface="+mn-lt"/>
                <a:ea typeface="+mn-ea"/>
                <a:cs typeface="+mn-cs"/>
              </a:rPr>
              <a:t>es sobre todo de origen europeo</a:t>
            </a:r>
            <a:r>
              <a:rPr lang="es-ES" sz="1200" kern="1200" dirty="0" smtClean="0">
                <a:solidFill>
                  <a:schemeClr val="tx1"/>
                </a:solidFill>
                <a:latin typeface="+mn-lt"/>
                <a:ea typeface="+mn-ea"/>
                <a:cs typeface="+mn-cs"/>
              </a:rPr>
              <a:t>. Casi la mitad de las personas extranjeras, con 2.039.370 y </a:t>
            </a:r>
            <a:r>
              <a:rPr lang="es-ES" sz="1200" b="1" kern="1200" dirty="0" smtClean="0">
                <a:solidFill>
                  <a:schemeClr val="tx1"/>
                </a:solidFill>
                <a:latin typeface="+mn-lt"/>
                <a:ea typeface="+mn-ea"/>
                <a:cs typeface="+mn-cs"/>
              </a:rPr>
              <a:t>el 44,6%</a:t>
            </a:r>
            <a:r>
              <a:rPr lang="es-ES" sz="1200" kern="1200" dirty="0" smtClean="0">
                <a:solidFill>
                  <a:schemeClr val="tx1"/>
                </a:solidFill>
                <a:latin typeface="+mn-lt"/>
                <a:ea typeface="+mn-ea"/>
                <a:cs typeface="+mn-cs"/>
              </a:rPr>
              <a:t>, son de este continente. Entre las cuales 1.777.989 son de la Unión Europea, por lo que la inmensa mayoría de la presencia europea pertenece a un país comunitario (el 87,2%). </a:t>
            </a:r>
          </a:p>
          <a:p>
            <a:r>
              <a:rPr lang="es-ES" sz="1200" kern="1200" dirty="0" smtClean="0">
                <a:solidFill>
                  <a:schemeClr val="tx1"/>
                </a:solidFill>
                <a:latin typeface="+mn-lt"/>
                <a:ea typeface="+mn-ea"/>
                <a:cs typeface="+mn-cs"/>
              </a:rPr>
              <a:t>Hay 62.102 personas menos de origen europeo que el año anterior, siendo esta bajada de un 3%. Debido concretamente al descenso de 66.603 europeos comunitarios, un 3,6%; ya que los europeos no comunitarios han incrementado su presencia en 4.501 respecto al año anterior, un 1,7%.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Más de la mitad de la población extranjera en la provincia es de origen europeo, el 63,5%, 206.422. De </a:t>
            </a:r>
            <a:r>
              <a:rPr lang="es-ES" sz="1200" b="1" kern="1200" dirty="0" smtClean="0">
                <a:solidFill>
                  <a:schemeClr val="tx1"/>
                </a:solidFill>
                <a:latin typeface="+mn-lt"/>
                <a:ea typeface="+mn-ea"/>
                <a:cs typeface="+mn-cs"/>
              </a:rPr>
              <a:t>Europa</a:t>
            </a:r>
            <a:r>
              <a:rPr lang="es-ES" sz="1200" kern="1200" dirty="0" smtClean="0">
                <a:solidFill>
                  <a:schemeClr val="tx1"/>
                </a:solidFill>
                <a:latin typeface="+mn-lt"/>
                <a:ea typeface="+mn-ea"/>
                <a:cs typeface="+mn-cs"/>
              </a:rPr>
              <a:t> comunitaria, hay 167.804, el 51,6%; y 38.618, el 11,9%, de la no comunitaria. Los comunitarios han descendido en 15.200 personas y las no comunitarias lo han hecho en 1.720, protagonizando la mayor parte del descenso de población extranjera que supone el 96,3% del total, siendo el 86,5% de comunitarios.</a:t>
            </a:r>
          </a:p>
          <a:p>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pPr algn="l"/>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24</a:t>
            </a:fld>
            <a:endParaRPr lang="es-ES"/>
          </a:p>
        </p:txBody>
      </p:sp>
    </p:spTree>
    <p:extLst>
      <p:ext uri="{BB962C8B-B14F-4D97-AF65-F5344CB8AC3E}">
        <p14:creationId xmlns="" xmlns:p14="http://schemas.microsoft.com/office/powerpoint/2010/main" val="87617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El </a:t>
            </a:r>
            <a:r>
              <a:rPr lang="es-ES" sz="1200" i="1" kern="1200" dirty="0" smtClean="0">
                <a:solidFill>
                  <a:schemeClr val="tx1"/>
                </a:solidFill>
                <a:latin typeface="+mn-lt"/>
                <a:ea typeface="+mn-ea"/>
                <a:cs typeface="+mn-cs"/>
              </a:rPr>
              <a:t>crecimiento vegetativo,</a:t>
            </a:r>
            <a:r>
              <a:rPr lang="es-ES" sz="1200" kern="1200" dirty="0" smtClean="0">
                <a:solidFill>
                  <a:schemeClr val="tx1"/>
                </a:solidFill>
                <a:latin typeface="+mn-lt"/>
                <a:ea typeface="+mn-ea"/>
                <a:cs typeface="+mn-cs"/>
              </a:rPr>
              <a:t> la diferencia entre nacimientos y defunciones, muestra la evolución demográfica.</a:t>
            </a:r>
          </a:p>
          <a:p>
            <a:r>
              <a:rPr lang="es-ES" sz="1200" kern="1200" dirty="0" smtClean="0">
                <a:solidFill>
                  <a:schemeClr val="tx1"/>
                </a:solidFill>
                <a:latin typeface="+mn-lt"/>
                <a:ea typeface="+mn-ea"/>
                <a:cs typeface="+mn-cs"/>
              </a:rPr>
              <a:t>De hecho, como se puede comprobar han habido 15.259 nacimientos y 15.155 defunciones en total, lo que da un saldo positivo de 104. En cuanto a las diferencias respecto al año anterior, ha habido un descenso de un 4,1% de los nacimientos con 645 menos. Igualmente las defunciones han disminuido en 698, un 4,4%. Lo cual hace que el saldo vegetativo haya vuelto a incrementarse positivamente un 51% respecto al año anterior, ya que fue de 51 en comparación a los 104 del último registro. Aún así casi equiparándose el número de nacimientos con el de defunciones en la provincia.</a:t>
            </a:r>
          </a:p>
          <a:p>
            <a:r>
              <a:rPr lang="es-ES" sz="1200" kern="1200" dirty="0" smtClean="0">
                <a:solidFill>
                  <a:schemeClr val="tx1"/>
                </a:solidFill>
                <a:latin typeface="+mn-lt"/>
                <a:ea typeface="+mn-ea"/>
                <a:cs typeface="+mn-cs"/>
              </a:rPr>
              <a:t>En cuanto al </a:t>
            </a:r>
            <a:r>
              <a:rPr lang="es-ES" sz="1200" i="1" kern="1200" dirty="0" smtClean="0">
                <a:solidFill>
                  <a:schemeClr val="tx1"/>
                </a:solidFill>
                <a:latin typeface="+mn-lt"/>
                <a:ea typeface="+mn-ea"/>
                <a:cs typeface="+mn-cs"/>
              </a:rPr>
              <a:t>crecimiento vegetativo de las personas que habitan la provincia con una nacionalidad diferente a la española</a:t>
            </a:r>
            <a:r>
              <a:rPr lang="es-ES" sz="1200" kern="1200" dirty="0" smtClean="0">
                <a:solidFill>
                  <a:schemeClr val="tx1"/>
                </a:solidFill>
                <a:latin typeface="+mn-lt"/>
                <a:ea typeface="+mn-ea"/>
                <a:cs typeface="+mn-cs"/>
              </a:rPr>
              <a:t> ha sido de 1.306. Los nacimientos fueron 3.398 representando el 22,3% del total, siendo un 0,4% menos, habiendo disminuido en 14, en relación al año anterior. Las defunciones fueron 2.092 y representan el 13,8% sobre el total de las defunciones de la provincia, creciendo en 127, un 6,1%. </a:t>
            </a:r>
          </a:p>
          <a:p>
            <a:r>
              <a:rPr lang="es-ES" sz="1200" kern="1200" dirty="0" smtClean="0">
                <a:solidFill>
                  <a:schemeClr val="tx1"/>
                </a:solidFill>
                <a:latin typeface="+mn-lt"/>
                <a:ea typeface="+mn-ea"/>
                <a:cs typeface="+mn-cs"/>
              </a:rPr>
              <a:t>En cuanto a la mayoría de la población que habita en la provincia, de </a:t>
            </a:r>
            <a:r>
              <a:rPr lang="es-ES" sz="1200" i="1" kern="1200" dirty="0" smtClean="0">
                <a:solidFill>
                  <a:schemeClr val="tx1"/>
                </a:solidFill>
                <a:latin typeface="+mn-lt"/>
                <a:ea typeface="+mn-ea"/>
                <a:cs typeface="+mn-cs"/>
              </a:rPr>
              <a:t>nacionalidad española</a:t>
            </a:r>
            <a:r>
              <a:rPr lang="es-ES" sz="1200" kern="1200" dirty="0" smtClean="0">
                <a:solidFill>
                  <a:schemeClr val="tx1"/>
                </a:solidFill>
                <a:latin typeface="+mn-lt"/>
                <a:ea typeface="+mn-ea"/>
                <a:cs typeface="+mn-cs"/>
              </a:rPr>
              <a:t>, encontramos que los nacimientos fueron 11.861 representando el 77,7% del total. Estos han disminuido en relación al año anterior en 631, un 5,1%. Las defunciones fueron 13.063 que representan el 86,2%, siendo un 5,9% menos que el año anterior con 825 de diferencia. Por lo que el saldo es negativo respecto a este grupo de población (-1.202), cuya consecuencia es el progresivo envejecimiento de la población española.</a:t>
            </a:r>
          </a:p>
          <a:p>
            <a:r>
              <a:rPr lang="es-ES" sz="1200" kern="1200" dirty="0" smtClean="0">
                <a:solidFill>
                  <a:schemeClr val="tx1"/>
                </a:solidFill>
                <a:latin typeface="+mn-lt"/>
                <a:ea typeface="+mn-ea"/>
                <a:cs typeface="+mn-cs"/>
              </a:rPr>
              <a:t>A pesar del crecimiento vegetativo de la población extranjera, no ha sido suficiente para frenar el descenso del crecimiento vegetativo del total de la población.</a:t>
            </a:r>
          </a:p>
          <a:p>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25</a:t>
            </a:fld>
            <a:endParaRPr lang="es-ES"/>
          </a:p>
        </p:txBody>
      </p:sp>
    </p:spTree>
    <p:extLst>
      <p:ext uri="{BB962C8B-B14F-4D97-AF65-F5344CB8AC3E}">
        <p14:creationId xmlns="" xmlns:p14="http://schemas.microsoft.com/office/powerpoint/2010/main" val="62022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S" dirty="0" smtClean="0"/>
              <a:t>Actualización de las páginas web que aportan amplia y diversa información  sobre la realidad migratoria en la provincia.</a:t>
            </a:r>
          </a:p>
          <a:p>
            <a:r>
              <a:rPr lang="es-ES" altLang="es-ES" dirty="0" smtClean="0"/>
              <a:t>Los trabajos e informes de nuestra entidad, Asti-Alicante, tienen el objetivo de desmontar mitos y prejuicios, aportar datos, cifras, gráficos y todo aquello que pueda arrojar luz sobre esta cambiante y, con frecuencia, deformada visión de la realidad. Toda la información aportada proviene de fuentes oficiales aunque también volcamos nuestra propia opinión sobre la diversidad de orígenes, lenguas, costumbres y religiones que tenemos la suerte de compartir para el mutuo enriquecimiento. </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26</a:t>
            </a:fld>
            <a:endParaRPr lang="es-ES"/>
          </a:p>
        </p:txBody>
      </p:sp>
    </p:spTree>
    <p:extLst>
      <p:ext uri="{BB962C8B-B14F-4D97-AF65-F5344CB8AC3E}">
        <p14:creationId xmlns="" xmlns:p14="http://schemas.microsoft.com/office/powerpoint/2010/main" val="85597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600"/>
              </a:spcAft>
            </a:pPr>
            <a:r>
              <a:rPr lang="es-ES" sz="1200" dirty="0" smtClean="0">
                <a:solidFill>
                  <a:srgbClr val="663300"/>
                </a:solidFill>
                <a:effectLst/>
                <a:latin typeface="Futura Lt BT"/>
                <a:ea typeface="Times New Roman"/>
                <a:cs typeface="Times New Roman"/>
              </a:rPr>
              <a:t>Según la R.A.E. la xenofobia significa: miedo a los extranjeros. El racismo y la xenofobia son ideologías del rechazo y exclusión de toda identidad cultural ajena a la propia. Afortunadamente es una postura minoritaria, pero no por ello irrelevante tal y como están poniendo de manifiesto diversos estudios e informes, no sólo sobre el colectivo escolar sino sobre el conjunto de la población.</a:t>
            </a:r>
            <a:endParaRPr lang="es-ES" sz="1800" dirty="0" smtClean="0">
              <a:effectLst/>
              <a:latin typeface="Tahoma"/>
              <a:ea typeface="Times New Roman"/>
              <a:cs typeface="Times New Roman"/>
            </a:endParaRPr>
          </a:p>
          <a:p>
            <a:pPr algn="just">
              <a:spcBef>
                <a:spcPts val="300"/>
              </a:spcBef>
              <a:spcAft>
                <a:spcPts val="300"/>
              </a:spcAft>
            </a:pPr>
            <a:r>
              <a:rPr lang="es-ES" sz="1200" dirty="0" smtClean="0">
                <a:solidFill>
                  <a:srgbClr val="663300"/>
                </a:solidFill>
                <a:effectLst/>
                <a:latin typeface="Futura Lt BT"/>
                <a:ea typeface="Times New Roman"/>
                <a:cs typeface="Times New Roman"/>
              </a:rPr>
              <a:t>A continuación se puede observar el porcentaje de las actitudes analizadas por ASTI-Alicante, al finalizar la sesión de los talleres de sensibilización en secundaria, por medio de la opinión de los/as participantes sobre la inmigración. De los 5.442 participantes, se recogieron 3.632 frases gracias al Proyecto por la igualdad de trato y no discriminación de la población inmigrante 2017. Financiado por el Ministerio de Empleo y Seguridad Social. Unión Europea, Fondo de Asilo, Migración e Integración.</a:t>
            </a:r>
            <a:endParaRPr lang="es-ES" sz="1200" dirty="0" smtClean="0">
              <a:effectLst/>
              <a:latin typeface="Tahoma"/>
              <a:ea typeface="Times New Roman"/>
              <a:cs typeface="Times New Roman"/>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27</a:t>
            </a:fld>
            <a:endParaRPr lang="es-ES"/>
          </a:p>
        </p:txBody>
      </p:sp>
    </p:spTree>
    <p:extLst>
      <p:ext uri="{BB962C8B-B14F-4D97-AF65-F5344CB8AC3E}">
        <p14:creationId xmlns="" xmlns:p14="http://schemas.microsoft.com/office/powerpoint/2010/main" val="239049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 cifra total de matrimonios en España ha sido de 171.023, un 3,4% más y 5.851 enlaces. Respecto a los matrimonios con algún cónyuge extranjero han sido 26.237 representando el 15,3% sobre el total. Incrementándose en 948 matrimonios, un 3,6%. </a:t>
            </a:r>
          </a:p>
          <a:p>
            <a:r>
              <a:rPr lang="es-ES" sz="1200" kern="1200" smtClean="0">
                <a:solidFill>
                  <a:schemeClr val="tx1"/>
                </a:solidFill>
                <a:latin typeface="+mn-lt"/>
                <a:ea typeface="+mn-ea"/>
                <a:cs typeface="+mn-cs"/>
              </a:rPr>
              <a:t>En </a:t>
            </a:r>
            <a:r>
              <a:rPr lang="es-ES" sz="1200" kern="1200" dirty="0" smtClean="0">
                <a:solidFill>
                  <a:schemeClr val="tx1"/>
                </a:solidFill>
                <a:latin typeface="+mn-lt"/>
                <a:ea typeface="+mn-ea"/>
                <a:cs typeface="+mn-cs"/>
              </a:rPr>
              <a:t>cuanto a Alicante, se encuentra entre las provincias con más enlaces: 6.576 en total y 1.267 con algún cónyuge extranjero, representando así el 19,3% sobre el total y el 4,8% sobre el total de matrimonios en España correspondientes a esta categoría. Mientras que el total de matrimonios en la provincia se ha incrementado un 9,1%, con 599 más que el año anterior, los que corresponden al menos a un cónyuge extranjero lo han hecho también un 10% con 127 enlaces más que el año anterior.</a:t>
            </a:r>
            <a:r>
              <a:rPr lang="es-ES" dirty="0" smtClean="0"/>
              <a:t> </a:t>
            </a:r>
          </a:p>
          <a:p>
            <a:r>
              <a:rPr lang="es-ES" sz="1200" kern="1200" dirty="0" smtClean="0">
                <a:solidFill>
                  <a:schemeClr val="tx1"/>
                </a:solidFill>
                <a:latin typeface="+mn-lt"/>
                <a:ea typeface="+mn-ea"/>
                <a:cs typeface="+mn-cs"/>
              </a:rPr>
              <a:t>La celebración de matrimonios en España por el rito católico ha sido de 47.771, el 27,9% del total; 1.435 menos que el año anterior, un 2,9%. Según otra religión han sido 1.055 enlaces, un 0,6% sobre el total; creciendo  en 230, un 21,8%. Mientras que el aumento más importante viene en los matrimonios exclusivamente civiles, con 7.056 más, un 5,8%; siendo el total de 122.197, el 71,5%.</a:t>
            </a:r>
          </a:p>
          <a:p>
            <a:r>
              <a:rPr lang="es-ES" sz="1200" kern="1200" dirty="0" smtClean="0">
                <a:solidFill>
                  <a:schemeClr val="tx1"/>
                </a:solidFill>
                <a:latin typeface="+mn-lt"/>
                <a:ea typeface="+mn-ea"/>
                <a:cs typeface="+mn-cs"/>
              </a:rPr>
              <a:t>En la provincia de Alicante los matrimonios celebrados por el rito católico han sido 1.513, el 23% del total provincial; 75 menos que el año anterior, un 4,7%. Por otros ritos fueron 56, aumentaron en 23, representando el 0,9%. Y civilmente fueron 5.007, sumando 651 más que el año anterior y representando el 72,9% de la provincia.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28</a:t>
            </a:fld>
            <a:endParaRPr lang="es-ES"/>
          </a:p>
        </p:txBody>
      </p:sp>
    </p:spTree>
    <p:extLst>
      <p:ext uri="{BB962C8B-B14F-4D97-AF65-F5344CB8AC3E}">
        <p14:creationId xmlns="" xmlns:p14="http://schemas.microsoft.com/office/powerpoint/2010/main" val="3695697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humanidad no se divide de un modo natural en blancos, amarillos y negros o en otros grupos cualesquiera, sino que se compone de una multitud de poblaciones cada una de las cuales tiene su propia historia evolutiva. La noción de raza biológica no tiene ningún sentido para la ciencia moderna, es más bien un concepto social y no científico. Calibrar la inteligencia o el carácter de las personas por el color de su piel, es un concepto que se aleja de la realidad científica. Las agrupaciones humanas se visionan homogéneas por su cultura, organización social, tradiciones o la lengua, y no por criterios biológicos. Las razas no existen, existe el racismo.</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29</a:t>
            </a:fld>
            <a:endParaRPr lang="es-ES"/>
          </a:p>
        </p:txBody>
      </p:sp>
    </p:spTree>
    <p:extLst>
      <p:ext uri="{BB962C8B-B14F-4D97-AF65-F5344CB8AC3E}">
        <p14:creationId xmlns="" xmlns:p14="http://schemas.microsoft.com/office/powerpoint/2010/main" val="296327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En cuanto a las tres provincias que conforman la Comunidad, las autorizaciones de residencia en </a:t>
            </a:r>
            <a:r>
              <a:rPr lang="es-ES" sz="1200" b="1" kern="1200" dirty="0" smtClean="0">
                <a:solidFill>
                  <a:schemeClr val="tx1"/>
                </a:solidFill>
                <a:latin typeface="+mn-lt"/>
                <a:ea typeface="+mn-ea"/>
                <a:cs typeface="+mn-cs"/>
              </a:rPr>
              <a:t>Alicante </a:t>
            </a:r>
            <a:r>
              <a:rPr lang="es-ES" sz="1200" kern="1200" dirty="0" smtClean="0">
                <a:solidFill>
                  <a:schemeClr val="tx1"/>
                </a:solidFill>
                <a:latin typeface="+mn-lt"/>
                <a:ea typeface="+mn-ea"/>
                <a:cs typeface="+mn-cs"/>
              </a:rPr>
              <a:t>son 335.805, el 47,8% de las de la Comunidad Valenciana. Habiendo incrementándose en 12.048, un 3,6% más que el año anterior. Las correspondientes al RC son 230.064, 10.722 más, incrementándose un 4,7%; y las del RG lo han hecho en 1.323  más, un 1,3%. En cuanto a porcentaje, el RC representa el 68,5% de las autorizaciones en la provincia.</a:t>
            </a:r>
          </a:p>
          <a:p>
            <a:r>
              <a:rPr lang="es-ES" sz="1200" kern="1200" dirty="0" smtClean="0">
                <a:solidFill>
                  <a:schemeClr val="tx1"/>
                </a:solidFill>
                <a:latin typeface="+mn-lt"/>
                <a:ea typeface="+mn-ea"/>
                <a:cs typeface="+mn-cs"/>
              </a:rPr>
              <a:t>En </a:t>
            </a:r>
            <a:r>
              <a:rPr lang="es-ES" sz="1200" b="1" kern="1200" dirty="0" smtClean="0">
                <a:solidFill>
                  <a:schemeClr val="tx1"/>
                </a:solidFill>
                <a:latin typeface="+mn-lt"/>
                <a:ea typeface="+mn-ea"/>
                <a:cs typeface="+mn-cs"/>
              </a:rPr>
              <a:t>Castellón</a:t>
            </a:r>
            <a:r>
              <a:rPr lang="es-ES" sz="1200" kern="1200" dirty="0" smtClean="0">
                <a:solidFill>
                  <a:schemeClr val="tx1"/>
                </a:solidFill>
                <a:latin typeface="+mn-lt"/>
                <a:ea typeface="+mn-ea"/>
                <a:cs typeface="+mn-cs"/>
              </a:rPr>
              <a:t> el total de autorizaciones es de 99.106, siendo el 14,1% de la Comunidad, habiendo aumentado en 1.372, un 1,4% más. Siendo del RC 69.266, 997 más que el año anterior, un 1,3% más; mientras que el RG con 29.840 creciendo en 375, un 1,3%. El RC representa el 69,9% del total de autorizaciones en esta provincia.</a:t>
            </a:r>
          </a:p>
          <a:p>
            <a:r>
              <a:rPr lang="es-ES" sz="1200" b="1" kern="1200" dirty="0" smtClean="0">
                <a:solidFill>
                  <a:schemeClr val="tx1"/>
                </a:solidFill>
                <a:latin typeface="+mn-lt"/>
                <a:ea typeface="+mn-ea"/>
                <a:cs typeface="+mn-cs"/>
              </a:rPr>
              <a:t>Valencia </a:t>
            </a:r>
            <a:r>
              <a:rPr lang="es-ES" sz="1200" kern="1200" dirty="0" smtClean="0">
                <a:solidFill>
                  <a:schemeClr val="tx1"/>
                </a:solidFill>
                <a:latin typeface="+mn-lt"/>
                <a:ea typeface="+mn-ea"/>
                <a:cs typeface="+mn-cs"/>
              </a:rPr>
              <a:t>cuenta con 266.925 autorizaciones, lo que supone el 38% de la Comunidad, incrementándose a 31/12/2017 en 8.938 más, un 3,3%. Siendo del RC 169.600, 6.341 más, un crecimiento del 3,7%; mientras que en el RG son 97.325, incrementándose en 2.597, un 2,7%. En esta provincia el RC es el 63,5% de las autorizaciones.</a:t>
            </a:r>
            <a:endParaRPr lang="es-ES" dirty="0" smtClean="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5</a:t>
            </a:fld>
            <a:endParaRPr lang="es-ES"/>
          </a:p>
        </p:txBody>
      </p:sp>
    </p:spTree>
    <p:extLst>
      <p:ext uri="{BB962C8B-B14F-4D97-AF65-F5344CB8AC3E}">
        <p14:creationId xmlns="" xmlns:p14="http://schemas.microsoft.com/office/powerpoint/2010/main" val="384783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latin typeface="+mn-lt"/>
                <a:ea typeface="+mn-ea"/>
                <a:cs typeface="+mn-cs"/>
              </a:rPr>
              <a:t>España</a:t>
            </a:r>
            <a:r>
              <a:rPr lang="es-ES" sz="1200" kern="1200" dirty="0" smtClean="0">
                <a:solidFill>
                  <a:schemeClr val="tx1"/>
                </a:solidFill>
                <a:latin typeface="+mn-lt"/>
                <a:ea typeface="+mn-ea"/>
                <a:cs typeface="+mn-cs"/>
              </a:rPr>
              <a:t> pasa de 4.618.581 a 4.719.418 extranjeros y extranjeras, aumentando por primera vez desde 2012 en 100.837 personas, un el 2,1%. En términos relativos, los extranjeros pasan de representar el 9,8% al 10,1% sobre el total de la población. </a:t>
            </a:r>
          </a:p>
          <a:p>
            <a:r>
              <a:rPr lang="es-ES" sz="1200" kern="1200" dirty="0" smtClean="0">
                <a:solidFill>
                  <a:schemeClr val="tx1"/>
                </a:solidFill>
                <a:latin typeface="+mn-lt"/>
                <a:ea typeface="+mn-ea"/>
                <a:cs typeface="+mn-cs"/>
              </a:rPr>
              <a:t>La provincia de Alicante experimenta un aumento de población extranjera de un 2,7%, que supone 9.149 personas más</a:t>
            </a:r>
          </a:p>
          <a:p>
            <a:r>
              <a:rPr lang="es-ES" sz="1200" kern="1200" dirty="0" smtClean="0">
                <a:solidFill>
                  <a:schemeClr val="tx1"/>
                </a:solidFill>
                <a:latin typeface="+mn-lt"/>
                <a:ea typeface="+mn-ea"/>
                <a:cs typeface="+mn-cs"/>
              </a:rPr>
              <a:t>La </a:t>
            </a:r>
            <a:r>
              <a:rPr lang="es-ES" sz="1200" b="1" kern="1200" dirty="0" smtClean="0">
                <a:solidFill>
                  <a:schemeClr val="tx1"/>
                </a:solidFill>
                <a:latin typeface="+mn-lt"/>
                <a:ea typeface="+mn-ea"/>
                <a:cs typeface="+mn-cs"/>
              </a:rPr>
              <a:t>Comunidad Valenciana</a:t>
            </a:r>
            <a:r>
              <a:rPr lang="es-ES" sz="1200" kern="1200" dirty="0" smtClean="0">
                <a:solidFill>
                  <a:schemeClr val="tx1"/>
                </a:solidFill>
                <a:latin typeface="+mn-lt"/>
                <a:ea typeface="+mn-ea"/>
                <a:cs typeface="+mn-cs"/>
              </a:rPr>
              <a:t> con una población extranjera de 661.063 y el 13,3% del total de la población de la Comunidad, aumenta su presencia en 18.683 y en un 2,8%. El 50% de este aumento corresponde a la provincia de </a:t>
            </a:r>
            <a:r>
              <a:rPr lang="es-ES" sz="1200" b="1" kern="1200" dirty="0" smtClean="0">
                <a:solidFill>
                  <a:schemeClr val="tx1"/>
                </a:solidFill>
                <a:latin typeface="+mn-lt"/>
                <a:ea typeface="+mn-ea"/>
                <a:cs typeface="+mn-cs"/>
              </a:rPr>
              <a:t>Alicante</a:t>
            </a:r>
            <a:r>
              <a:rPr lang="es-ES" sz="1200" kern="1200" dirty="0" smtClean="0">
                <a:solidFill>
                  <a:schemeClr val="tx1"/>
                </a:solidFill>
                <a:latin typeface="+mn-lt"/>
                <a:ea typeface="+mn-ea"/>
                <a:cs typeface="+mn-cs"/>
              </a:rPr>
              <a:t>, pasando de 325.120 a 334.269 personas de origen extranjero, con un aumento de 9.149 que representa un 2,7%. En términos relativos la provincia de Alicante pasa del 17,8% al 18,2%, después de Almería y Girona. En términos absolutos, se sitúa detrás de Madrid y Barcelona.</a:t>
            </a:r>
          </a:p>
          <a:p>
            <a:r>
              <a:rPr lang="es-ES" sz="1200" kern="1200" dirty="0" smtClean="0">
                <a:solidFill>
                  <a:schemeClr val="tx1"/>
                </a:solidFill>
                <a:latin typeface="+mn-lt"/>
                <a:ea typeface="+mn-ea"/>
                <a:cs typeface="+mn-cs"/>
              </a:rPr>
              <a:t>Las personas extranjeras pertenecientes a la </a:t>
            </a:r>
            <a:r>
              <a:rPr lang="es-ES" sz="1200" b="1" kern="1200" dirty="0" smtClean="0">
                <a:solidFill>
                  <a:schemeClr val="tx1"/>
                </a:solidFill>
                <a:latin typeface="+mn-lt"/>
                <a:ea typeface="+mn-ea"/>
                <a:cs typeface="+mn-cs"/>
              </a:rPr>
              <a:t>Europa</a:t>
            </a:r>
            <a:r>
              <a:rPr lang="es-ES" sz="1200" kern="1200" dirty="0" smtClean="0">
                <a:solidFill>
                  <a:schemeClr val="tx1"/>
                </a:solidFill>
                <a:latin typeface="+mn-lt"/>
                <a:ea typeface="+mn-ea"/>
                <a:cs typeface="+mn-cs"/>
              </a:rPr>
              <a:t> comunitaria, con 170.024, aumentan en 2.220, un 1,3%. Los países europeos no comunitarios con 39.463 aumentan en 848 habitantes en la provincia, un 2,1% más. Europa con 209.487 empadronados seguirá siendo el continente con mayor presencia alcanzando el 62,7% del total de la población extranjera. </a:t>
            </a:r>
            <a:r>
              <a:rPr lang="es-ES" sz="1200" b="1" kern="1200" dirty="0" smtClean="0">
                <a:solidFill>
                  <a:schemeClr val="tx1"/>
                </a:solidFill>
                <a:latin typeface="+mn-lt"/>
                <a:ea typeface="+mn-ea"/>
                <a:cs typeface="+mn-cs"/>
              </a:rPr>
              <a:t>Más del 60% de las personas extranjeras siguen siendo de origen europeo.</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Gráfico 56. Población extranjera por zona geográfica de nacionalidad en la provincia de Alicante 2018. | Elaboración propia. Fuente: INE, 01/01/2018. Datos provisionales.</a:t>
            </a:r>
          </a:p>
          <a:p>
            <a:r>
              <a:rPr lang="es-ES" sz="1200" kern="1200" dirty="0" smtClean="0">
                <a:solidFill>
                  <a:schemeClr val="tx1"/>
                </a:solidFill>
                <a:latin typeface="+mn-lt"/>
                <a:ea typeface="+mn-ea"/>
                <a:cs typeface="+mn-cs"/>
              </a:rPr>
              <a:t>La provincia sigue manteniendo la mitad de la población extranjera de la Comunidad Valenciana, siendo el 50,6%</a:t>
            </a:r>
          </a:p>
          <a:p>
            <a:r>
              <a:rPr lang="es-ES" sz="1200" kern="1200" dirty="0" smtClean="0">
                <a:solidFill>
                  <a:schemeClr val="tx1"/>
                </a:solidFill>
                <a:latin typeface="+mn-lt"/>
                <a:ea typeface="+mn-ea"/>
                <a:cs typeface="+mn-cs"/>
              </a:rPr>
              <a:t>Las otras zonas geográficas también aumentan su presencia según el avance ofrecido por el INE. </a:t>
            </a:r>
            <a:r>
              <a:rPr lang="es-ES" sz="1200" b="1" kern="1200" dirty="0" smtClean="0">
                <a:solidFill>
                  <a:schemeClr val="tx1"/>
                </a:solidFill>
                <a:latin typeface="+mn-lt"/>
                <a:ea typeface="+mn-ea"/>
                <a:cs typeface="+mn-cs"/>
              </a:rPr>
              <a:t>África</a:t>
            </a:r>
            <a:r>
              <a:rPr lang="es-ES" sz="1200" kern="1200" dirty="0" smtClean="0">
                <a:solidFill>
                  <a:schemeClr val="tx1"/>
                </a:solidFill>
                <a:latin typeface="+mn-lt"/>
                <a:ea typeface="+mn-ea"/>
                <a:cs typeface="+mn-cs"/>
              </a:rPr>
              <a:t> con 61.075 lo hace en 2.000, lo que supone un 3,3% más sobre la población de esta procedencia; es el 18,2% del total de población extranjera. </a:t>
            </a:r>
            <a:r>
              <a:rPr lang="es-ES" sz="1200" b="1" kern="1200" dirty="0" smtClean="0">
                <a:solidFill>
                  <a:schemeClr val="tx1"/>
                </a:solidFill>
                <a:latin typeface="+mn-lt"/>
                <a:ea typeface="+mn-ea"/>
                <a:cs typeface="+mn-cs"/>
              </a:rPr>
              <a:t>América</a:t>
            </a:r>
            <a:r>
              <a:rPr lang="es-ES" sz="1200" kern="1200" dirty="0" smtClean="0">
                <a:solidFill>
                  <a:schemeClr val="tx1"/>
                </a:solidFill>
                <a:latin typeface="+mn-lt"/>
                <a:ea typeface="+mn-ea"/>
                <a:cs typeface="+mn-cs"/>
              </a:rPr>
              <a:t> también aumenta en un 6,9% con 3.051 personas, frenando así el pronunciado descenso que venía sucediéndose en los últimos años; sumando 44.092; siendo el 13,2% de los extranjeros y extranjeras. </a:t>
            </a:r>
            <a:r>
              <a:rPr lang="es-ES" sz="1200" b="1" kern="1200" dirty="0" smtClean="0">
                <a:solidFill>
                  <a:schemeClr val="tx1"/>
                </a:solidFill>
                <a:latin typeface="+mn-lt"/>
                <a:ea typeface="+mn-ea"/>
                <a:cs typeface="+mn-cs"/>
              </a:rPr>
              <a:t>Asia</a:t>
            </a:r>
            <a:r>
              <a:rPr lang="es-ES" sz="1200" kern="1200" dirty="0" smtClean="0">
                <a:solidFill>
                  <a:schemeClr val="tx1"/>
                </a:solidFill>
                <a:latin typeface="+mn-lt"/>
                <a:ea typeface="+mn-ea"/>
                <a:cs typeface="+mn-cs"/>
              </a:rPr>
              <a:t> con 19.360 cuenta con 991 personas más, creciendo un 5,1% y es el 5,8% del total. Mientras que </a:t>
            </a:r>
            <a:r>
              <a:rPr lang="es-ES" sz="1200" b="1" kern="1200" dirty="0" smtClean="0">
                <a:solidFill>
                  <a:schemeClr val="tx1"/>
                </a:solidFill>
                <a:latin typeface="+mn-lt"/>
                <a:ea typeface="+mn-ea"/>
                <a:cs typeface="+mn-cs"/>
              </a:rPr>
              <a:t>Oceanía y apátridas</a:t>
            </a:r>
            <a:r>
              <a:rPr lang="es-ES" sz="1200" kern="1200" dirty="0" smtClean="0">
                <a:solidFill>
                  <a:schemeClr val="tx1"/>
                </a:solidFill>
                <a:latin typeface="+mn-lt"/>
                <a:ea typeface="+mn-ea"/>
                <a:cs typeface="+mn-cs"/>
              </a:rPr>
              <a:t>, sumándolas dan lugar a 255, con 42 personas más respecto a los datos definitivos analizados en el conjunto del informe. Siendo este último grupo un 0,08% del total de la población extranjera.</a:t>
            </a:r>
            <a:r>
              <a:rPr lang="es-ES" dirty="0" smtClean="0"/>
              <a:t> </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6</a:t>
            </a:fld>
            <a:endParaRPr lang="es-ES"/>
          </a:p>
        </p:txBody>
      </p:sp>
    </p:spTree>
    <p:extLst>
      <p:ext uri="{BB962C8B-B14F-4D97-AF65-F5344CB8AC3E}">
        <p14:creationId xmlns="" xmlns:p14="http://schemas.microsoft.com/office/powerpoint/2010/main" val="12934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En cuanto a las edades de las personas extranjeras que viven en la provincia de Alicante se comprueba que la franja de edad más numerosa es la de 35-39 años con 29.956, habiendo disminuido en 1.720 personas, siendo el 20,6% sobre el total de la población con esta edad. Una de cada cinco personas de esta franja es extranjera. Mientras que la franja de edad más numerosa en el total de la población es la de 40-44 años con 153.220 personas.</a:t>
            </a:r>
          </a:p>
          <a:p>
            <a:r>
              <a:rPr lang="es-ES" sz="1200" kern="1200" dirty="0" smtClean="0">
                <a:solidFill>
                  <a:schemeClr val="tx1"/>
                </a:solidFill>
                <a:latin typeface="+mn-lt"/>
                <a:ea typeface="+mn-ea"/>
                <a:cs typeface="+mn-cs"/>
              </a:rPr>
              <a:t>Respecto a las nacionalidades </a:t>
            </a:r>
            <a:r>
              <a:rPr lang="es-ES" sz="1200" i="1" kern="1200" dirty="0" smtClean="0">
                <a:solidFill>
                  <a:schemeClr val="tx1"/>
                </a:solidFill>
                <a:latin typeface="+mn-lt"/>
                <a:ea typeface="+mn-ea"/>
                <a:cs typeface="+mn-cs"/>
              </a:rPr>
              <a:t>comunitarias</a:t>
            </a:r>
            <a:r>
              <a:rPr lang="es-ES" sz="1200" kern="1200" dirty="0" smtClean="0">
                <a:solidFill>
                  <a:schemeClr val="tx1"/>
                </a:solidFill>
                <a:latin typeface="+mn-lt"/>
                <a:ea typeface="+mn-ea"/>
                <a:cs typeface="+mn-cs"/>
              </a:rPr>
              <a:t>, la franja de edad con mayor presencia es la de 65-69 años, siendo 19.727, reduciendo su presencia en 2.842; mientras que la franja más numerosa de los </a:t>
            </a:r>
            <a:r>
              <a:rPr lang="es-ES" sz="1200" i="1" kern="1200" dirty="0" smtClean="0">
                <a:solidFill>
                  <a:schemeClr val="tx1"/>
                </a:solidFill>
                <a:latin typeface="+mn-lt"/>
                <a:ea typeface="+mn-ea"/>
                <a:cs typeface="+mn-cs"/>
              </a:rPr>
              <a:t>no comunitarios</a:t>
            </a:r>
            <a:r>
              <a:rPr lang="es-ES" sz="1200" kern="1200" dirty="0" smtClean="0">
                <a:solidFill>
                  <a:schemeClr val="tx1"/>
                </a:solidFill>
                <a:latin typeface="+mn-lt"/>
                <a:ea typeface="+mn-ea"/>
                <a:cs typeface="+mn-cs"/>
              </a:rPr>
              <a:t> es la de 35-39 años, con 19.660, bajando en 761 personas. </a:t>
            </a:r>
          </a:p>
          <a:p>
            <a:r>
              <a:rPr lang="es-ES" sz="1200" kern="1200" dirty="0" smtClean="0">
                <a:solidFill>
                  <a:schemeClr val="tx1"/>
                </a:solidFill>
                <a:latin typeface="+mn-lt"/>
                <a:ea typeface="+mn-ea"/>
                <a:cs typeface="+mn-cs"/>
              </a:rPr>
              <a:t>Por grandes franjas de edad, </a:t>
            </a:r>
            <a:r>
              <a:rPr lang="es-ES" sz="1200" b="1" kern="1200" dirty="0" smtClean="0">
                <a:solidFill>
                  <a:schemeClr val="tx1"/>
                </a:solidFill>
                <a:latin typeface="+mn-lt"/>
                <a:ea typeface="+mn-ea"/>
                <a:cs typeface="+mn-cs"/>
              </a:rPr>
              <a:t>de 0 a 14 años</a:t>
            </a:r>
            <a:r>
              <a:rPr lang="es-ES" sz="1200" kern="1200" dirty="0" smtClean="0">
                <a:solidFill>
                  <a:schemeClr val="tx1"/>
                </a:solidFill>
                <a:latin typeface="+mn-lt"/>
                <a:ea typeface="+mn-ea"/>
                <a:cs typeface="+mn-cs"/>
              </a:rPr>
              <a:t>, en el total de la población de la provincia hay 273.796, el 14,9%. De los cuales, 41.046 son extranjeros, lo que supone el 12,6% sobre el total de la población de origen extranjero. Habiendo descendido en 1.083, un 2,6%; las </a:t>
            </a:r>
            <a:r>
              <a:rPr lang="es-ES" sz="1200" i="1" kern="1200" dirty="0" smtClean="0">
                <a:solidFill>
                  <a:schemeClr val="tx1"/>
                </a:solidFill>
                <a:latin typeface="+mn-lt"/>
                <a:ea typeface="+mn-ea"/>
                <a:cs typeface="+mn-cs"/>
              </a:rPr>
              <a:t>nacionalidades comunitarias</a:t>
            </a:r>
            <a:r>
              <a:rPr lang="es-ES" sz="1200" kern="1200" dirty="0" smtClean="0">
                <a:solidFill>
                  <a:schemeClr val="tx1"/>
                </a:solidFill>
                <a:latin typeface="+mn-lt"/>
                <a:ea typeface="+mn-ea"/>
                <a:cs typeface="+mn-cs"/>
              </a:rPr>
              <a:t> con 923 representan el 85,2% del total descenso en esta franja de edad. </a:t>
            </a:r>
          </a:p>
          <a:p>
            <a:r>
              <a:rPr lang="es-ES" sz="1200" kern="1200" dirty="0" smtClean="0">
                <a:solidFill>
                  <a:schemeClr val="tx1"/>
                </a:solidFill>
                <a:latin typeface="+mn-lt"/>
                <a:ea typeface="+mn-ea"/>
                <a:cs typeface="+mn-cs"/>
              </a:rPr>
              <a:t>De </a:t>
            </a:r>
            <a:r>
              <a:rPr lang="es-ES" sz="1200" i="1" kern="1200" dirty="0" smtClean="0">
                <a:solidFill>
                  <a:schemeClr val="tx1"/>
                </a:solidFill>
                <a:latin typeface="+mn-lt"/>
                <a:ea typeface="+mn-ea"/>
                <a:cs typeface="+mn-cs"/>
              </a:rPr>
              <a:t>nacionalidad comunitaria </a:t>
            </a:r>
            <a:r>
              <a:rPr lang="es-ES" sz="1200" kern="1200" dirty="0" smtClean="0">
                <a:solidFill>
                  <a:schemeClr val="tx1"/>
                </a:solidFill>
                <a:latin typeface="+mn-lt"/>
                <a:ea typeface="+mn-ea"/>
                <a:cs typeface="+mn-cs"/>
              </a:rPr>
              <a:t>hay 14.053, un 34,2% del total de la población extranjera comprendida entre estas edades y un 8,4% sobre el total de la UE. Las </a:t>
            </a:r>
            <a:r>
              <a:rPr lang="es-ES" sz="1200" i="1" kern="1200" dirty="0" smtClean="0">
                <a:solidFill>
                  <a:schemeClr val="tx1"/>
                </a:solidFill>
                <a:latin typeface="+mn-lt"/>
                <a:ea typeface="+mn-ea"/>
                <a:cs typeface="+mn-cs"/>
              </a:rPr>
              <a:t>no comunitarias</a:t>
            </a:r>
            <a:r>
              <a:rPr lang="es-ES" sz="1200" kern="1200" dirty="0" smtClean="0">
                <a:solidFill>
                  <a:schemeClr val="tx1"/>
                </a:solidFill>
                <a:latin typeface="+mn-lt"/>
                <a:ea typeface="+mn-ea"/>
                <a:cs typeface="+mn-cs"/>
              </a:rPr>
              <a:t> con 26.993, son el 65,8% y el 17,2% de los extracomunitarios. Casi dos de cada tres menores de edad, entre estas edades, son de países no miembros de la Unión Europea. </a:t>
            </a:r>
          </a:p>
          <a:p>
            <a:r>
              <a:rPr lang="es-ES" sz="1200" b="1" kern="1200" dirty="0" smtClean="0">
                <a:solidFill>
                  <a:schemeClr val="tx1"/>
                </a:solidFill>
                <a:latin typeface="+mn-lt"/>
                <a:ea typeface="+mn-ea"/>
                <a:cs typeface="+mn-cs"/>
              </a:rPr>
              <a:t>Entre los 15 y 64 años</a:t>
            </a:r>
            <a:r>
              <a:rPr lang="es-ES" sz="1200" kern="1200" dirty="0" smtClean="0">
                <a:solidFill>
                  <a:schemeClr val="tx1"/>
                </a:solidFill>
                <a:latin typeface="+mn-lt"/>
                <a:ea typeface="+mn-ea"/>
                <a:cs typeface="+mn-cs"/>
              </a:rPr>
              <a:t>, el total de la población en la provincia es de 1.201.271 habitantes, un 65,4% sobre el total. Habiendo descendido, respecto al año anterior, un 0,8% y 9.162 personas. </a:t>
            </a:r>
          </a:p>
          <a:p>
            <a:r>
              <a:rPr lang="es-ES" sz="1200" kern="1200" dirty="0" smtClean="0">
                <a:solidFill>
                  <a:schemeClr val="tx1"/>
                </a:solidFill>
                <a:latin typeface="+mn-lt"/>
                <a:ea typeface="+mn-ea"/>
                <a:cs typeface="+mn-cs"/>
              </a:rPr>
              <a:t>De los cuales, las personas con nacionalidad extranjera son 214.392, el 65,9% sobre el total de extranjeros. Cuando el año anterior fueron 225.762, por lo que el descenso ha sido de un 5% con 11.370 personas menos, que representa el 64,7% del total del descenso de la población extranjera. </a:t>
            </a:r>
          </a:p>
          <a:p>
            <a:r>
              <a:rPr lang="es-ES" sz="1200" kern="1200" dirty="0" smtClean="0">
                <a:solidFill>
                  <a:schemeClr val="tx1"/>
                </a:solidFill>
                <a:latin typeface="+mn-lt"/>
                <a:ea typeface="+mn-ea"/>
                <a:cs typeface="+mn-cs"/>
              </a:rPr>
              <a:t>Las de </a:t>
            </a:r>
            <a:r>
              <a:rPr lang="es-ES" sz="1200" i="1" kern="1200" dirty="0" smtClean="0">
                <a:solidFill>
                  <a:schemeClr val="tx1"/>
                </a:solidFill>
                <a:latin typeface="+mn-lt"/>
                <a:ea typeface="+mn-ea"/>
                <a:cs typeface="+mn-cs"/>
              </a:rPr>
              <a:t>nacionalidad comunitaria</a:t>
            </a:r>
            <a:r>
              <a:rPr lang="es-ES" sz="1200" kern="1200" dirty="0" smtClean="0">
                <a:solidFill>
                  <a:schemeClr val="tx1"/>
                </a:solidFill>
                <a:latin typeface="+mn-lt"/>
                <a:ea typeface="+mn-ea"/>
                <a:cs typeface="+mn-cs"/>
              </a:rPr>
              <a:t> son 93.872, el 43,8% del total de extranjeros de esta franja; mientras que las </a:t>
            </a:r>
            <a:r>
              <a:rPr lang="es-ES" sz="1200" i="1" kern="1200" dirty="0" smtClean="0">
                <a:solidFill>
                  <a:schemeClr val="tx1"/>
                </a:solidFill>
                <a:latin typeface="+mn-lt"/>
                <a:ea typeface="+mn-ea"/>
                <a:cs typeface="+mn-cs"/>
              </a:rPr>
              <a:t>no comunitarias</a:t>
            </a:r>
            <a:r>
              <a:rPr lang="es-ES" sz="1200" kern="1200" dirty="0" smtClean="0">
                <a:solidFill>
                  <a:schemeClr val="tx1"/>
                </a:solidFill>
                <a:latin typeface="+mn-lt"/>
                <a:ea typeface="+mn-ea"/>
                <a:cs typeface="+mn-cs"/>
              </a:rPr>
              <a:t> son 120.520, el 76,6%, respecto del total de los países no comunitarios. A su vez estas últimas suponen el 56,2% de los personas de origen extranjero entre estas edades. </a:t>
            </a:r>
          </a:p>
          <a:p>
            <a:r>
              <a:rPr lang="es-ES" sz="1200" kern="1200" dirty="0" smtClean="0">
                <a:solidFill>
                  <a:schemeClr val="tx1"/>
                </a:solidFill>
                <a:latin typeface="+mn-lt"/>
                <a:ea typeface="+mn-ea"/>
                <a:cs typeface="+mn-cs"/>
              </a:rPr>
              <a:t>En cuanto a las </a:t>
            </a:r>
            <a:r>
              <a:rPr lang="es-ES" sz="1200" i="1" kern="1200" dirty="0" smtClean="0">
                <a:solidFill>
                  <a:schemeClr val="tx1"/>
                </a:solidFill>
                <a:latin typeface="+mn-lt"/>
                <a:ea typeface="+mn-ea"/>
                <a:cs typeface="+mn-cs"/>
              </a:rPr>
              <a:t>nacionalidades comunitarias</a:t>
            </a:r>
            <a:r>
              <a:rPr lang="es-ES" sz="1200" kern="1200" dirty="0" smtClean="0">
                <a:solidFill>
                  <a:schemeClr val="tx1"/>
                </a:solidFill>
                <a:latin typeface="+mn-lt"/>
                <a:ea typeface="+mn-ea"/>
                <a:cs typeface="+mn-cs"/>
              </a:rPr>
              <a:t> han descendido en 9.552, un 9,2%; mientras que las </a:t>
            </a:r>
            <a:r>
              <a:rPr lang="es-ES" sz="1200" i="1" kern="1200" dirty="0" smtClean="0">
                <a:solidFill>
                  <a:schemeClr val="tx1"/>
                </a:solidFill>
                <a:latin typeface="+mn-lt"/>
                <a:ea typeface="+mn-ea"/>
                <a:cs typeface="+mn-cs"/>
              </a:rPr>
              <a:t>no comunitarias </a:t>
            </a:r>
            <a:r>
              <a:rPr lang="es-ES" sz="1200" kern="1200" dirty="0" smtClean="0">
                <a:solidFill>
                  <a:schemeClr val="tx1"/>
                </a:solidFill>
                <a:latin typeface="+mn-lt"/>
                <a:ea typeface="+mn-ea"/>
                <a:cs typeface="+mn-cs"/>
              </a:rPr>
              <a:t>lo han hecho en 1.818 personas, un 1,5%, respecto al año anterior.</a:t>
            </a:r>
          </a:p>
          <a:p>
            <a:r>
              <a:rPr lang="es-ES" sz="1200" b="1" kern="1200" dirty="0" smtClean="0">
                <a:solidFill>
                  <a:schemeClr val="tx1"/>
                </a:solidFill>
                <a:latin typeface="+mn-lt"/>
                <a:ea typeface="+mn-ea"/>
                <a:cs typeface="+mn-cs"/>
              </a:rPr>
              <a:t>De 65 años y más</a:t>
            </a:r>
            <a:r>
              <a:rPr lang="es-ES" sz="1200" kern="1200" dirty="0" smtClean="0">
                <a:solidFill>
                  <a:schemeClr val="tx1"/>
                </a:solidFill>
                <a:latin typeface="+mn-lt"/>
                <a:ea typeface="+mn-ea"/>
                <a:cs typeface="+mn-cs"/>
              </a:rPr>
              <a:t>, encontramos un total de 350.265 personas, el 19,1% sobre el total de la población que vive en la provincia de Alicante. Entre las cuales, extranjeras son 69.682, el 21,4% del total de extranjeros y el 19,9% sobre el total de población comprendida entre estas edades. </a:t>
            </a:r>
          </a:p>
          <a:p>
            <a:r>
              <a:rPr lang="es-ES" sz="1200" i="1" kern="1200" dirty="0" smtClean="0">
                <a:solidFill>
                  <a:schemeClr val="tx1"/>
                </a:solidFill>
                <a:latin typeface="+mn-lt"/>
                <a:ea typeface="+mn-ea"/>
                <a:cs typeface="+mn-cs"/>
              </a:rPr>
              <a:t>Comunitarias </a:t>
            </a:r>
            <a:r>
              <a:rPr lang="es-ES" sz="1200" kern="1200" dirty="0" smtClean="0">
                <a:solidFill>
                  <a:schemeClr val="tx1"/>
                </a:solidFill>
                <a:latin typeface="+mn-lt"/>
                <a:ea typeface="+mn-ea"/>
                <a:cs typeface="+mn-cs"/>
              </a:rPr>
              <a:t>son 59.879, por lo que solo un 35,7% del total de comunitarios, contrarrestando así la percepción que a veces se tiene de las personas venidas de otros países comunitarios de que son en su mayoría jubiladas. Cuando en realidad lo es una de cada tres. </a:t>
            </a:r>
          </a:p>
          <a:p>
            <a:r>
              <a:rPr lang="es-ES" sz="1200" kern="1200" dirty="0" smtClean="0">
                <a:solidFill>
                  <a:schemeClr val="tx1"/>
                </a:solidFill>
                <a:latin typeface="+mn-lt"/>
                <a:ea typeface="+mn-ea"/>
                <a:cs typeface="+mn-cs"/>
              </a:rPr>
              <a:t>Las </a:t>
            </a:r>
            <a:r>
              <a:rPr lang="es-ES" sz="1200" i="1" kern="1200" dirty="0" smtClean="0">
                <a:solidFill>
                  <a:schemeClr val="tx1"/>
                </a:solidFill>
                <a:latin typeface="+mn-lt"/>
                <a:ea typeface="+mn-ea"/>
                <a:cs typeface="+mn-cs"/>
              </a:rPr>
              <a:t>extracomunitarias</a:t>
            </a:r>
            <a:r>
              <a:rPr lang="es-ES" sz="1200" kern="1200" dirty="0" smtClean="0">
                <a:solidFill>
                  <a:schemeClr val="tx1"/>
                </a:solidFill>
                <a:latin typeface="+mn-lt"/>
                <a:ea typeface="+mn-ea"/>
                <a:cs typeface="+mn-cs"/>
              </a:rPr>
              <a:t> son 9.803, siendo el 6,2% sobre su total y el 14,1% en relación al total de extranjeros, por lo que la inmensa mayoría de los extranjeros de esta franja son comunitarios: el 85,9% </a:t>
            </a:r>
          </a:p>
          <a:p>
            <a:r>
              <a:rPr lang="es-ES" sz="1200" kern="1200" dirty="0" smtClean="0">
                <a:solidFill>
                  <a:schemeClr val="tx1"/>
                </a:solidFill>
                <a:latin typeface="+mn-lt"/>
                <a:ea typeface="+mn-ea"/>
                <a:cs typeface="+mn-cs"/>
              </a:rPr>
              <a:t>Esta franja de edad, entre las personas con nacionalidad extranjera, ha disminuido en 5.113 personas, un 6,8% en cuanto al registro del año pasado. Las personas con </a:t>
            </a:r>
            <a:r>
              <a:rPr lang="es-ES" sz="1200" i="1" kern="1200" dirty="0" smtClean="0">
                <a:solidFill>
                  <a:schemeClr val="tx1"/>
                </a:solidFill>
                <a:latin typeface="+mn-lt"/>
                <a:ea typeface="+mn-ea"/>
                <a:cs typeface="+mn-cs"/>
              </a:rPr>
              <a:t>nacionalidad comunitaria</a:t>
            </a:r>
            <a:r>
              <a:rPr lang="es-ES" sz="1200" kern="1200" dirty="0" smtClean="0">
                <a:solidFill>
                  <a:schemeClr val="tx1"/>
                </a:solidFill>
                <a:latin typeface="+mn-lt"/>
                <a:ea typeface="+mn-ea"/>
                <a:cs typeface="+mn-cs"/>
              </a:rPr>
              <a:t> han descendido en 4.725, un 7,3%; mientras que las </a:t>
            </a:r>
            <a:r>
              <a:rPr lang="es-ES" sz="1200" i="1" kern="1200" dirty="0" smtClean="0">
                <a:solidFill>
                  <a:schemeClr val="tx1"/>
                </a:solidFill>
                <a:latin typeface="+mn-lt"/>
                <a:ea typeface="+mn-ea"/>
                <a:cs typeface="+mn-cs"/>
              </a:rPr>
              <a:t>no comunitarias</a:t>
            </a:r>
            <a:r>
              <a:rPr lang="es-ES" sz="1200" kern="1200" dirty="0" smtClean="0">
                <a:solidFill>
                  <a:schemeClr val="tx1"/>
                </a:solidFill>
                <a:latin typeface="+mn-lt"/>
                <a:ea typeface="+mn-ea"/>
                <a:cs typeface="+mn-cs"/>
              </a:rPr>
              <a:t> lo han hecho en solo 388, un 3,8% respecto a su mismo grupo etario.</a:t>
            </a:r>
          </a:p>
          <a:p>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7</a:t>
            </a:fld>
            <a:endParaRPr lang="es-ES"/>
          </a:p>
        </p:txBody>
      </p:sp>
    </p:spTree>
    <p:extLst>
      <p:ext uri="{BB962C8B-B14F-4D97-AF65-F5344CB8AC3E}">
        <p14:creationId xmlns="" xmlns:p14="http://schemas.microsoft.com/office/powerpoint/2010/main" val="39335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Las nacionalidades más numerosas de mujeres extranjeras en edad fértil se corresponden en su mayoría con las nacionalidades más numerosas en la provincia. Entre las cinco primeras nacionalidades, comparándolas con las que tienen mayor presencia entre la población extranjera: Reino Unido, Marruecos, Rumanía, Rusia y Argelia; coinciden todas menos Argelia, que en esta categoría su lugar lo ocupa Colombia.</a:t>
            </a:r>
          </a:p>
          <a:p>
            <a:r>
              <a:rPr lang="es-ES" sz="1200" kern="1200" dirty="0" smtClean="0">
                <a:solidFill>
                  <a:schemeClr val="tx1"/>
                </a:solidFill>
                <a:latin typeface="+mn-lt"/>
                <a:ea typeface="+mn-ea"/>
                <a:cs typeface="+mn-cs"/>
              </a:rPr>
              <a:t>En primer lugar se encuentra a las mujeres </a:t>
            </a:r>
            <a:r>
              <a:rPr lang="es-ES" sz="1200" i="1" kern="1200" dirty="0" smtClean="0">
                <a:solidFill>
                  <a:schemeClr val="tx1"/>
                </a:solidFill>
                <a:latin typeface="+mn-lt"/>
                <a:ea typeface="+mn-ea"/>
                <a:cs typeface="+mn-cs"/>
              </a:rPr>
              <a:t>marroquíes, </a:t>
            </a:r>
            <a:r>
              <a:rPr lang="es-ES" sz="1200" kern="1200" dirty="0" smtClean="0">
                <a:solidFill>
                  <a:schemeClr val="tx1"/>
                </a:solidFill>
                <a:latin typeface="+mn-lt"/>
                <a:ea typeface="+mn-ea"/>
                <a:cs typeface="+mn-cs"/>
              </a:rPr>
              <a:t>con 10.117 y el 13,2%, cuando el año pasado eran las de origen rumano. Aumentando en 145, un 1,4% más. En cuanto a las franjas donde tienen mayor representación es entre los 30-34 años con 2.073, el 20,5% de las marroquíes en edad fértil. Solo superadas por las rumanas con 2.185 en esta misma franja, representando el 15,7% y el 16,6% respectivamente sobre el conjunto de las mujeres en edad fértil.</a:t>
            </a:r>
          </a:p>
          <a:p>
            <a:r>
              <a:rPr lang="es-ES" sz="1200" kern="1200" dirty="0" smtClean="0">
                <a:solidFill>
                  <a:schemeClr val="tx1"/>
                </a:solidFill>
                <a:latin typeface="+mn-lt"/>
                <a:ea typeface="+mn-ea"/>
                <a:cs typeface="+mn-cs"/>
              </a:rPr>
              <a:t>En segundo lugar </a:t>
            </a:r>
            <a:r>
              <a:rPr lang="es-ES" sz="1200" i="1" kern="1200" dirty="0" smtClean="0">
                <a:solidFill>
                  <a:schemeClr val="tx1"/>
                </a:solidFill>
                <a:latin typeface="+mn-lt"/>
                <a:ea typeface="+mn-ea"/>
                <a:cs typeface="+mn-cs"/>
              </a:rPr>
              <a:t>Rumanía</a:t>
            </a:r>
            <a:r>
              <a:rPr lang="es-ES" sz="1200" kern="1200" dirty="0" smtClean="0">
                <a:solidFill>
                  <a:schemeClr val="tx1"/>
                </a:solidFill>
                <a:latin typeface="+mn-lt"/>
                <a:ea typeface="+mn-ea"/>
                <a:cs typeface="+mn-cs"/>
              </a:rPr>
              <a:t> con 9.596 mujeres en edad fértil, son el 12,6% del total de mujeres extranjeras en edad fértil (76.393); descendiendo en 426, un 4,3%. Como comentábamos la franja de edad que más destaca es la de 30-34 años. Representando el 22,8% de las mujeres fértiles rumanas. </a:t>
            </a:r>
          </a:p>
          <a:p>
            <a:r>
              <a:rPr lang="es-ES" sz="1200" kern="1200" dirty="0" smtClean="0">
                <a:solidFill>
                  <a:schemeClr val="tx1"/>
                </a:solidFill>
                <a:latin typeface="+mn-lt"/>
                <a:ea typeface="+mn-ea"/>
                <a:cs typeface="+mn-cs"/>
              </a:rPr>
              <a:t>Las mujeres </a:t>
            </a:r>
            <a:r>
              <a:rPr lang="es-ES" sz="1200" i="1" kern="1200" dirty="0" smtClean="0">
                <a:solidFill>
                  <a:schemeClr val="tx1"/>
                </a:solidFill>
                <a:latin typeface="+mn-lt"/>
                <a:ea typeface="+mn-ea"/>
                <a:cs typeface="+mn-cs"/>
              </a:rPr>
              <a:t>británicas </a:t>
            </a:r>
            <a:r>
              <a:rPr lang="es-ES" sz="1200" kern="1200" dirty="0" smtClean="0">
                <a:solidFill>
                  <a:schemeClr val="tx1"/>
                </a:solidFill>
                <a:latin typeface="+mn-lt"/>
                <a:ea typeface="+mn-ea"/>
                <a:cs typeface="+mn-cs"/>
              </a:rPr>
              <a:t>en edad fértil, con una presencia de 6.283 y el 8,2%, descienden en 1.327, un 17,4%. En cuanto a las franjas de edad fértil destaca la comprendida entre los 45-49 años, con 1.613 que representan sobre su nacionalidad en edad fértil el 25,7%. Por lo que una de cada cuatro mujeres británicas en edad fértil tiene esta edad. </a:t>
            </a:r>
          </a:p>
          <a:p>
            <a:r>
              <a:rPr lang="es-ES" sz="1200" kern="1200" dirty="0" smtClean="0">
                <a:solidFill>
                  <a:schemeClr val="tx1"/>
                </a:solidFill>
                <a:latin typeface="+mn-lt"/>
                <a:ea typeface="+mn-ea"/>
                <a:cs typeface="+mn-cs"/>
              </a:rPr>
              <a:t>Las mujeres </a:t>
            </a:r>
            <a:r>
              <a:rPr lang="es-ES" sz="1200" i="1" kern="1200" dirty="0" smtClean="0">
                <a:solidFill>
                  <a:schemeClr val="tx1"/>
                </a:solidFill>
                <a:latin typeface="+mn-lt"/>
                <a:ea typeface="+mn-ea"/>
                <a:cs typeface="+mn-cs"/>
              </a:rPr>
              <a:t>rusas</a:t>
            </a:r>
            <a:r>
              <a:rPr lang="es-ES" sz="1200" kern="1200" dirty="0" smtClean="0">
                <a:solidFill>
                  <a:schemeClr val="tx1"/>
                </a:solidFill>
                <a:latin typeface="+mn-lt"/>
                <a:ea typeface="+mn-ea"/>
                <a:cs typeface="+mn-cs"/>
              </a:rPr>
              <a:t> son 5.301, el 6,9%, han disminuido en 93, un 1,7%. Como decíamos previamente les siguen las </a:t>
            </a:r>
            <a:r>
              <a:rPr lang="es-ES" sz="1200" i="1" kern="1200" dirty="0" smtClean="0">
                <a:solidFill>
                  <a:schemeClr val="tx1"/>
                </a:solidFill>
                <a:latin typeface="+mn-lt"/>
                <a:ea typeface="+mn-ea"/>
                <a:cs typeface="+mn-cs"/>
              </a:rPr>
              <a:t>colombianas </a:t>
            </a:r>
            <a:r>
              <a:rPr lang="es-ES" sz="1200" kern="1200" dirty="0" smtClean="0">
                <a:solidFill>
                  <a:schemeClr val="tx1"/>
                </a:solidFill>
                <a:latin typeface="+mn-lt"/>
                <a:ea typeface="+mn-ea"/>
                <a:cs typeface="+mn-cs"/>
              </a:rPr>
              <a:t>con 3.489, el 4,6% del total de mujeres en edad fértil extranjeras; habiendo descendido en 84, un 2,4%.</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8</a:t>
            </a:fld>
            <a:endParaRPr lang="es-ES"/>
          </a:p>
        </p:txBody>
      </p:sp>
    </p:spTree>
    <p:extLst>
      <p:ext uri="{BB962C8B-B14F-4D97-AF65-F5344CB8AC3E}">
        <p14:creationId xmlns="" xmlns:p14="http://schemas.microsoft.com/office/powerpoint/2010/main" val="36485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cuanto a su sexo, los hombres representan el 51% con 174.643 del total de la población de origen extranjero en la provincia de Alicante. Aunque solo superan el número de mujeres, 168.043, los continentes africano y asiático, con un 59,8% y un 59,1% respectivamente. Siendo mayor el número de mujeres que de hombres en las demás zonas de origen.</a:t>
            </a:r>
          </a:p>
          <a:p>
            <a:r>
              <a:rPr lang="es-ES" sz="1200" kern="1200" dirty="0" smtClean="0">
                <a:solidFill>
                  <a:schemeClr val="tx1"/>
                </a:solidFill>
                <a:effectLst/>
                <a:latin typeface="+mn-lt"/>
                <a:ea typeface="+mn-ea"/>
                <a:cs typeface="+mn-cs"/>
              </a:rPr>
              <a:t>Entre las nacionalidades con mayor presencia, la mayoría masculina es más destacada entre los argelinos y marroquíes, con un 62,1% y 57,2% respectivamente. Mientras que las mujeres rusas predominan con un 59% sobre el total de la población rusa.</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9</a:t>
            </a:fld>
            <a:endParaRPr lang="es-ES"/>
          </a:p>
        </p:txBody>
      </p:sp>
    </p:spTree>
    <p:extLst>
      <p:ext uri="{BB962C8B-B14F-4D97-AF65-F5344CB8AC3E}">
        <p14:creationId xmlns="" xmlns:p14="http://schemas.microsoft.com/office/powerpoint/2010/main" val="184937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r>
              <a:rPr lang="es-ES" altLang="es-ES" dirty="0" smtClean="0"/>
              <a:t>La Declaración Universal de Derechos Humanos fue aprobada por las Naciones Unidas el 10/12/1948,  después de los horrores vividos en la Segunda Guerra Mundial y significó un importante avance para la comunidad internacional que se comprometió a no permitir más atrocidades como las ocurridas en ese conflicto.</a:t>
            </a:r>
          </a:p>
          <a:p>
            <a:pPr marL="228600" indent="-228600"/>
            <a:r>
              <a:rPr lang="es-ES" altLang="es-ES" dirty="0" smtClean="0"/>
              <a:t>Consta de un Preámbulo y 30 artículos y supone el primer reconocimiento universal de que los derechos básicos y las libertades fundamentales, son inherentes a todos los seres humanos, inalienables y aplicables por igual a todas las personas. El artículo 13 manifiesta que </a:t>
            </a:r>
            <a:r>
              <a:rPr lang="es-ES" altLang="es-ES" i="1" dirty="0" smtClean="0"/>
              <a:t>Toda persona tiene derecho a circular libremente y a elegir su residencia en el territorio de un Estado</a:t>
            </a:r>
            <a:r>
              <a:rPr lang="es-ES" altLang="es-ES" dirty="0" smtClean="0"/>
              <a:t>. Y que </a:t>
            </a:r>
            <a:r>
              <a:rPr lang="es-ES" altLang="es-ES" i="1" dirty="0" smtClean="0"/>
              <a:t>Toda persona tiene derecho a salir de cualquier país, incluso del propio, y a regresar a su país.</a:t>
            </a:r>
          </a:p>
          <a:p>
            <a:pPr marL="228600" indent="-228600"/>
            <a:r>
              <a:rPr lang="es-ES" altLang="es-ES" sz="1000" dirty="0" smtClean="0">
                <a:solidFill>
                  <a:schemeClr val="bg1"/>
                </a:solidFill>
                <a:latin typeface="Futura Md BT" pitchFamily="34" charset="0"/>
              </a:rPr>
              <a:t>La práctica de la hospitalidad busca la promoción de una cultura de acogida, de solidaridad y de construcción de la paz, tendiendo puentes y derribando las fronteras o barreras que deshumanizan y que en algunos casos atentan contra la dignidad de las personas. Esta hospitalidad es la que nos invita a eliminar fronteras interiores (miedos, prejuicios, estereotipos), poniéndonos frente al otro (diferente, extranjero) con una actitud de diálogo y de caminar juntos. La hospitalidad nos ayuda a construir espacios abiertos, de encuentro solidario y fraternidad.</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10</a:t>
            </a:fld>
            <a:endParaRPr lang="es-ES"/>
          </a:p>
        </p:txBody>
      </p:sp>
    </p:spTree>
    <p:extLst>
      <p:ext uri="{BB962C8B-B14F-4D97-AF65-F5344CB8AC3E}">
        <p14:creationId xmlns="" xmlns:p14="http://schemas.microsoft.com/office/powerpoint/2010/main" val="214536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modelos teóricos tradicionales en materia de integración son: asimilación, multiculturalidad e interculturalidad.</a:t>
            </a:r>
          </a:p>
          <a:p>
            <a:r>
              <a:rPr lang="es-ES" dirty="0" smtClean="0"/>
              <a:t>En el mundo actual las formas de vida ya  no terminan en las fronteras de cada país y las culturas no son homogéneas ni separadas, sino que se mezclan y entretejen entre ellas a semejanza de las redes. </a:t>
            </a:r>
          </a:p>
          <a:p>
            <a:r>
              <a:rPr lang="es-ES" dirty="0" smtClean="0"/>
              <a:t>Este es el resultado de sistemas globales de circulación y comunicación que perfila un nuevo modelo: la </a:t>
            </a:r>
            <a:r>
              <a:rPr lang="es-ES" dirty="0" err="1" smtClean="0"/>
              <a:t>transculturalidad</a:t>
            </a:r>
            <a:r>
              <a:rPr lang="es-ES" dirty="0" smtClean="0"/>
              <a:t>, caracterizado por las compenetraciones y entrelazamientos que conforman una nueva naturaleza personal y social. ¿Cómo es la convivencia en la localidad/barrio en el que vives? ¿Qué modelo de sociedad queremos construir entre todos?</a:t>
            </a:r>
            <a:endParaRPr lang="es-ES" dirty="0"/>
          </a:p>
        </p:txBody>
      </p:sp>
      <p:sp>
        <p:nvSpPr>
          <p:cNvPr id="4" name="3 Marcador de número de diapositiva"/>
          <p:cNvSpPr>
            <a:spLocks noGrp="1"/>
          </p:cNvSpPr>
          <p:nvPr>
            <p:ph type="sldNum" sz="quarter" idx="10"/>
          </p:nvPr>
        </p:nvSpPr>
        <p:spPr/>
        <p:txBody>
          <a:bodyPr/>
          <a:lstStyle/>
          <a:p>
            <a:fld id="{5F096C8E-ACA7-4CFA-A1F9-08F80EF79130}" type="slidenum">
              <a:rPr lang="es-ES" smtClean="0"/>
              <a:pPr/>
              <a:t>11</a:t>
            </a:fld>
            <a:endParaRPr lang="es-ES"/>
          </a:p>
        </p:txBody>
      </p:sp>
    </p:spTree>
    <p:extLst>
      <p:ext uri="{BB962C8B-B14F-4D97-AF65-F5344CB8AC3E}">
        <p14:creationId xmlns="" xmlns:p14="http://schemas.microsoft.com/office/powerpoint/2010/main" val="185430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10757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97460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324476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71226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8094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77451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31478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86754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368453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229534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1ED24F-94CF-4B8D-8EED-041767953897}" type="datetimeFigureOut">
              <a:rPr lang="es-ES" smtClean="0"/>
              <a:pPr/>
              <a:t>16/07/2018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151000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64000">
              <a:schemeClr val="bg1"/>
            </a:gs>
            <a:gs pos="69000">
              <a:schemeClr val="accent6">
                <a:lumMod val="20000"/>
                <a:lumOff val="80000"/>
              </a:schemeClr>
            </a:gs>
            <a:gs pos="93000">
              <a:srgbClr val="FBEAC7"/>
            </a:gs>
            <a:gs pos="81000">
              <a:schemeClr val="bg1"/>
            </a:gs>
            <a:gs pos="71000">
              <a:srgbClr val="FEE7F2"/>
            </a:gs>
            <a:gs pos="83000">
              <a:schemeClr val="accent6">
                <a:lumMod val="20000"/>
                <a:lumOff val="80000"/>
              </a:schemeClr>
            </a:gs>
            <a:gs pos="87000">
              <a:schemeClr val="accent6">
                <a:lumMod val="20000"/>
                <a:lumOff val="80000"/>
              </a:schemeClr>
            </a:gs>
            <a:gs pos="71000">
              <a:schemeClr val="accent6">
                <a:lumMod val="20000"/>
                <a:lumOff val="80000"/>
              </a:schemeClr>
            </a:gs>
            <a:gs pos="84000">
              <a:srgbClr val="FBD49C">
                <a:lumMod val="53000"/>
                <a:lumOff val="47000"/>
                <a:alpha val="54000"/>
              </a:srgbClr>
            </a:gs>
            <a:gs pos="98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ED24F-94CF-4B8D-8EED-041767953897}" type="datetimeFigureOut">
              <a:rPr lang="es-ES" smtClean="0"/>
              <a:pPr/>
              <a:t>16/07/2018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B6B8-2FDD-48FD-8C32-D798AC378975}" type="slidenum">
              <a:rPr lang="es-ES" smtClean="0"/>
              <a:pPr/>
              <a:t>‹Nº›</a:t>
            </a:fld>
            <a:endParaRPr lang="es-ES"/>
          </a:p>
        </p:txBody>
      </p:sp>
    </p:spTree>
    <p:extLst>
      <p:ext uri="{BB962C8B-B14F-4D97-AF65-F5344CB8AC3E}">
        <p14:creationId xmlns="" xmlns:p14="http://schemas.microsoft.com/office/powerpoint/2010/main" val="83093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4.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jpeg"/><Relationship Id="rId7"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7.jpeg"/><Relationship Id="rId7" Type="http://schemas.openxmlformats.org/officeDocument/2006/relationships/image" Target="../media/image36.jpeg"/><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4.jpeg"/><Relationship Id="rId10" Type="http://schemas.openxmlformats.org/officeDocument/2006/relationships/image" Target="../media/image39.png"/><Relationship Id="rId4" Type="http://schemas.openxmlformats.org/officeDocument/2006/relationships/image" Target="../media/image8.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hyperlink" Target="http://www.asti-alicante.org/" TargetMode="External"/><Relationship Id="rId5" Type="http://schemas.openxmlformats.org/officeDocument/2006/relationships/image" Target="../media/image4.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hyperlink" Target="http://www.mecd.gob.es/" TargetMode="External"/><Relationship Id="rId3" Type="http://schemas.openxmlformats.org/officeDocument/2006/relationships/image" Target="../media/image7.jpeg"/><Relationship Id="rId7" Type="http://schemas.openxmlformats.org/officeDocument/2006/relationships/hyperlink" Target="http://www.empleo.gob.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www.ine.es/" TargetMode="External"/><Relationship Id="rId11"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51.png"/><Relationship Id="rId4" Type="http://schemas.openxmlformats.org/officeDocument/2006/relationships/image" Target="../media/image8.jpeg"/><Relationship Id="rId9" Type="http://schemas.openxmlformats.org/officeDocument/2006/relationships/hyperlink" Target="http://www.asti-alicante.org/tablon4_investigacion.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4.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jpeg"/><Relationship Id="rId7"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4.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Marcador de contenido" descr="14344-Comarcas-de-la-Provincia-de-Alicante.jpg"/>
          <p:cNvPicPr>
            <a:picLocks noGrp="1" noChangeAspect="1"/>
          </p:cNvPicPr>
          <p:nvPr>
            <p:ph sz="half" idx="2"/>
          </p:nvPr>
        </p:nvPicPr>
        <p:blipFill>
          <a:blip r:embed="rId2" cstate="print"/>
          <a:stretch>
            <a:fillRect/>
          </a:stretch>
        </p:blipFill>
        <p:spPr>
          <a:xfrm>
            <a:off x="323528" y="1928308"/>
            <a:ext cx="4680519" cy="4829264"/>
          </a:xfrm>
        </p:spPr>
      </p:pic>
      <p:sp>
        <p:nvSpPr>
          <p:cNvPr id="4" name="3 Título"/>
          <p:cNvSpPr>
            <a:spLocks noGrp="1"/>
          </p:cNvSpPr>
          <p:nvPr>
            <p:ph type="title"/>
          </p:nvPr>
        </p:nvSpPr>
        <p:spPr>
          <a:xfrm>
            <a:off x="179512" y="114399"/>
            <a:ext cx="8784555" cy="2018457"/>
          </a:xfrm>
        </p:spPr>
        <p:txBody>
          <a:bodyPr>
            <a:normAutofit fontScale="90000"/>
          </a:bodyPr>
          <a:lstStyle/>
          <a:p>
            <a:pPr algn="l"/>
            <a:r>
              <a:rPr lang="es-ES" dirty="0" smtClean="0"/>
              <a:t/>
            </a:r>
            <a:br>
              <a:rPr lang="es-ES" dirty="0" smtClean="0"/>
            </a:br>
            <a:r>
              <a:rPr lang="es-ES" b="1" dirty="0" smtClean="0">
                <a:solidFill>
                  <a:srgbClr val="FFC000"/>
                </a:solidFill>
                <a:latin typeface="Futura Md BT" panose="020B0602020204020303" pitchFamily="34" charset="0"/>
              </a:rPr>
              <a:t/>
            </a:r>
            <a:br>
              <a:rPr lang="es-ES" b="1" dirty="0" smtClean="0">
                <a:solidFill>
                  <a:srgbClr val="FFC000"/>
                </a:solidFill>
                <a:latin typeface="Futura Md BT" panose="020B0602020204020303" pitchFamily="34" charset="0"/>
              </a:rPr>
            </a:br>
            <a:r>
              <a:rPr lang="es-ES" b="1" dirty="0" smtClean="0">
                <a:solidFill>
                  <a:srgbClr val="92D050"/>
                </a:solidFill>
                <a:latin typeface="Futura Md BT" panose="020B0602020204020303" pitchFamily="34" charset="0"/>
              </a:rPr>
              <a:t>en la PROVINCIA DE </a:t>
            </a:r>
            <a:r>
              <a:rPr lang="es-ES" sz="5300" b="1" dirty="0" smtClean="0">
                <a:solidFill>
                  <a:srgbClr val="92D050"/>
                </a:solidFill>
                <a:latin typeface="Futura Md BT" panose="020B0602020204020303" pitchFamily="34" charset="0"/>
              </a:rPr>
              <a:t>ALICANTE</a:t>
            </a:r>
            <a:r>
              <a:rPr lang="es-ES" dirty="0" smtClean="0"/>
              <a:t/>
            </a:r>
            <a:br>
              <a:rPr lang="es-ES" dirty="0" smtClean="0"/>
            </a:br>
            <a:endParaRPr lang="es-ES" dirty="0"/>
          </a:p>
        </p:txBody>
      </p:sp>
      <p:sp>
        <p:nvSpPr>
          <p:cNvPr id="7" name="6 Marcador de texto"/>
          <p:cNvSpPr>
            <a:spLocks noGrp="1"/>
          </p:cNvSpPr>
          <p:nvPr>
            <p:ph type="body" sz="quarter" idx="3"/>
          </p:nvPr>
        </p:nvSpPr>
        <p:spPr>
          <a:xfrm>
            <a:off x="4788024" y="5301208"/>
            <a:ext cx="4130404" cy="648072"/>
          </a:xfrm>
        </p:spPr>
        <p:txBody>
          <a:bodyPr>
            <a:noAutofit/>
          </a:bodyPr>
          <a:lstStyle/>
          <a:p>
            <a:r>
              <a:rPr lang="es-ES" sz="1400" dirty="0" smtClean="0">
                <a:solidFill>
                  <a:srgbClr val="663300"/>
                </a:solidFill>
                <a:latin typeface="Futura Md BT" panose="020B0602020204020303" pitchFamily="34" charset="0"/>
              </a:rPr>
              <a:t>SECRETARIADO DIOCESANO DE MIGRACIÓN</a:t>
            </a:r>
          </a:p>
          <a:p>
            <a:r>
              <a:rPr lang="es-ES" sz="1400" dirty="0" smtClean="0">
                <a:solidFill>
                  <a:srgbClr val="00B050"/>
                </a:solidFill>
                <a:latin typeface="Futura Md BT" panose="020B0602020204020303" pitchFamily="34" charset="0"/>
              </a:rPr>
              <a:t>ASTI-ALICANTE</a:t>
            </a:r>
            <a:endParaRPr lang="es-ES" sz="1400" dirty="0">
              <a:solidFill>
                <a:srgbClr val="00B050"/>
              </a:solidFill>
              <a:latin typeface="Futura Md BT" panose="020B0602020204020303" pitchFamily="34" charset="0"/>
            </a:endParaRPr>
          </a:p>
        </p:txBody>
      </p:sp>
      <p:sp>
        <p:nvSpPr>
          <p:cNvPr id="12" name="11 Rectángulo"/>
          <p:cNvSpPr/>
          <p:nvPr/>
        </p:nvSpPr>
        <p:spPr>
          <a:xfrm>
            <a:off x="6228184" y="1981289"/>
            <a:ext cx="2664296" cy="1015663"/>
          </a:xfrm>
          <a:prstGeom prst="rect">
            <a:avLst/>
          </a:prstGeom>
          <a:noFill/>
        </p:spPr>
        <p:txBody>
          <a:bodyPr wrap="square" lIns="91440" tIns="45720" rIns="91440" bIns="45720">
            <a:spAutoFit/>
          </a:bodyPr>
          <a:lstStyle/>
          <a:p>
            <a:pPr algn="ctr"/>
            <a:r>
              <a:rPr lang="es-ES" sz="6000" b="1" cap="none" spc="0" dirty="0" smtClean="0">
                <a:ln w="1905"/>
                <a:solidFill>
                  <a:schemeClr val="accent3"/>
                </a:solidFill>
                <a:effectLst>
                  <a:innerShdw blurRad="69850" dist="43180" dir="5400000">
                    <a:srgbClr val="000000">
                      <a:alpha val="65000"/>
                    </a:srgbClr>
                  </a:innerShdw>
                </a:effectLst>
                <a:latin typeface="Futura Md BT" pitchFamily="34" charset="0"/>
              </a:rPr>
              <a:t>2018</a:t>
            </a:r>
            <a:endParaRPr lang="es-ES" sz="5400" b="1" cap="none" spc="0" dirty="0">
              <a:ln w="1905"/>
              <a:solidFill>
                <a:schemeClr val="accent3"/>
              </a:solidFill>
              <a:effectLst>
                <a:innerShdw blurRad="69850" dist="43180" dir="5400000">
                  <a:srgbClr val="000000">
                    <a:alpha val="65000"/>
                  </a:srgbClr>
                </a:innerShdw>
              </a:effectLst>
              <a:latin typeface="Futura Md BT" pitchFamily="34" charset="0"/>
            </a:endParaRPr>
          </a:p>
        </p:txBody>
      </p:sp>
      <p:pic>
        <p:nvPicPr>
          <p:cNvPr id="14"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5207024"/>
            <a:ext cx="1100138" cy="155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08304" y="6207148"/>
            <a:ext cx="1655763"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60379" y="6215086"/>
            <a:ext cx="244792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WordArt 2"/>
          <p:cNvSpPr>
            <a:spLocks noChangeArrowheads="1" noChangeShapeType="1" noTextEdit="1"/>
          </p:cNvSpPr>
          <p:nvPr/>
        </p:nvSpPr>
        <p:spPr bwMode="auto">
          <a:xfrm rot="-641836">
            <a:off x="3412384" y="3923915"/>
            <a:ext cx="5372100" cy="42227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sz="3600" kern="10" spc="0" dirty="0" smtClean="0">
                <a:ln w="9525">
                  <a:solidFill>
                    <a:srgbClr val="FFFFFF"/>
                  </a:solidFill>
                  <a:round/>
                  <a:headEnd/>
                  <a:tailEnd/>
                </a:ln>
                <a:solidFill>
                  <a:srgbClr val="C00000"/>
                </a:solidFill>
                <a:effectLst/>
                <a:latin typeface="Forte"/>
              </a:rPr>
              <a:t>Informe visual de la A </a:t>
            </a:r>
            <a:r>
              <a:rPr lang="es-ES" sz="3600" kern="10" spc="0" dirty="0" err="1" smtClean="0">
                <a:ln w="9525">
                  <a:solidFill>
                    <a:srgbClr val="FFFFFF"/>
                  </a:solidFill>
                  <a:round/>
                  <a:headEnd/>
                  <a:tailEnd/>
                </a:ln>
                <a:solidFill>
                  <a:srgbClr val="C00000"/>
                </a:solidFill>
                <a:effectLst/>
                <a:latin typeface="Forte"/>
              </a:rPr>
              <a:t>a</a:t>
            </a:r>
            <a:r>
              <a:rPr lang="es-ES" sz="3600" kern="10" spc="0" dirty="0" smtClean="0">
                <a:ln w="9525">
                  <a:solidFill>
                    <a:srgbClr val="FFFFFF"/>
                  </a:solidFill>
                  <a:round/>
                  <a:headEnd/>
                  <a:tailEnd/>
                </a:ln>
                <a:solidFill>
                  <a:srgbClr val="C00000"/>
                </a:solidFill>
                <a:effectLst/>
                <a:latin typeface="Forte"/>
              </a:rPr>
              <a:t> la Z</a:t>
            </a:r>
            <a:endParaRPr lang="es-ES" sz="3600" kern="10" spc="0" dirty="0">
              <a:ln w="9525">
                <a:solidFill>
                  <a:srgbClr val="FFFFFF"/>
                </a:solidFill>
                <a:round/>
                <a:headEnd/>
                <a:tailEnd/>
              </a:ln>
              <a:solidFill>
                <a:srgbClr val="C00000"/>
              </a:solidFill>
              <a:effectLst/>
              <a:latin typeface="Forte"/>
            </a:endParaRPr>
          </a:p>
        </p:txBody>
      </p:sp>
      <p:cxnSp>
        <p:nvCxnSpPr>
          <p:cNvPr id="1027" name="AutoShape 3"/>
          <p:cNvCxnSpPr>
            <a:cxnSpLocks noChangeShapeType="1"/>
          </p:cNvCxnSpPr>
          <p:nvPr/>
        </p:nvCxnSpPr>
        <p:spPr bwMode="auto">
          <a:xfrm flipV="1">
            <a:off x="3635896" y="3933056"/>
            <a:ext cx="5295900" cy="941387"/>
          </a:xfrm>
          <a:prstGeom prst="straightConnector1">
            <a:avLst/>
          </a:prstGeom>
          <a:noFill/>
          <a:ln w="38100">
            <a:solidFill>
              <a:srgbClr val="F2F2F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28398" dir="3806097" algn="ctr" rotWithShape="0">
                    <a:srgbClr val="7F7F7F">
                      <a:alpha val="50000"/>
                    </a:srgbClr>
                  </a:outerShdw>
                </a:effectLst>
              </a14:hiddenEffects>
            </a:ext>
          </a:extLst>
        </p:spPr>
      </p:cxnSp>
      <p:cxnSp>
        <p:nvCxnSpPr>
          <p:cNvPr id="1028" name="AutoShape 4"/>
          <p:cNvCxnSpPr>
            <a:cxnSpLocks noChangeShapeType="1"/>
          </p:cNvCxnSpPr>
          <p:nvPr/>
        </p:nvCxnSpPr>
        <p:spPr bwMode="auto">
          <a:xfrm flipV="1">
            <a:off x="3563888" y="3284984"/>
            <a:ext cx="5295900" cy="941388"/>
          </a:xfrm>
          <a:prstGeom prst="straightConnector1">
            <a:avLst/>
          </a:prstGeom>
          <a:noFill/>
          <a:ln w="38100">
            <a:solidFill>
              <a:srgbClr val="F2F2F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28398" dir="3806097" algn="ctr" rotWithShape="0">
                    <a:srgbClr val="7F7F7F">
                      <a:alpha val="50000"/>
                    </a:srgbClr>
                  </a:outerShdw>
                </a:effectLst>
              </a14:hiddenEffects>
            </a:ext>
          </a:extLst>
        </p:spPr>
      </p:cxnSp>
      <p:pic>
        <p:nvPicPr>
          <p:cNvPr id="13" name="12 Imagen" descr="http://www.clovermr.com/wp-content/uploads/2015/07/trianglify-background-2-2-1024x5761.png"/>
          <p:cNvPicPr/>
          <p:nvPr/>
        </p:nvPicPr>
        <p:blipFill>
          <a:blip r:embed="rId6" cstate="print"/>
          <a:srcRect b="70757"/>
          <a:stretch>
            <a:fillRect/>
          </a:stretch>
        </p:blipFill>
        <p:spPr bwMode="auto">
          <a:xfrm>
            <a:off x="0" y="1"/>
            <a:ext cx="9144000" cy="1052736"/>
          </a:xfrm>
          <a:prstGeom prst="rect">
            <a:avLst/>
          </a:prstGeom>
          <a:noFill/>
          <a:ln w="9525">
            <a:noFill/>
            <a:miter lim="800000"/>
            <a:headEnd/>
            <a:tailEnd/>
          </a:ln>
        </p:spPr>
      </p:pic>
      <p:sp>
        <p:nvSpPr>
          <p:cNvPr id="17" name="16 Rectángulo"/>
          <p:cNvSpPr/>
          <p:nvPr/>
        </p:nvSpPr>
        <p:spPr>
          <a:xfrm>
            <a:off x="251520" y="188640"/>
            <a:ext cx="8640960" cy="954107"/>
          </a:xfrm>
          <a:prstGeom prst="rect">
            <a:avLst/>
          </a:prstGeom>
        </p:spPr>
        <p:txBody>
          <a:bodyPr wrap="square">
            <a:spAutoFit/>
          </a:bodyPr>
          <a:lstStyle/>
          <a:p>
            <a:pPr algn="r"/>
            <a:r>
              <a:rPr lang="es-ES" sz="2800" b="1" dirty="0" smtClean="0">
                <a:solidFill>
                  <a:schemeClr val="bg1"/>
                </a:solidFill>
                <a:latin typeface="Futura Md BT" panose="020B0602020204020303" pitchFamily="34" charset="0"/>
              </a:rPr>
              <a:t>Aproximación estadística</a:t>
            </a:r>
            <a:r>
              <a:rPr lang="es-ES" sz="2800" dirty="0" smtClean="0">
                <a:solidFill>
                  <a:schemeClr val="bg1"/>
                </a:solidFill>
                <a:latin typeface="Futura Md BT" panose="020B0602020204020303" pitchFamily="34" charset="0"/>
              </a:rPr>
              <a:t/>
            </a:r>
            <a:br>
              <a:rPr lang="es-ES" sz="2800" dirty="0" smtClean="0">
                <a:solidFill>
                  <a:schemeClr val="bg1"/>
                </a:solidFill>
                <a:latin typeface="Futura Md BT" panose="020B0602020204020303" pitchFamily="34" charset="0"/>
              </a:rPr>
            </a:br>
            <a:r>
              <a:rPr lang="es-ES" sz="2800" b="1" dirty="0" smtClean="0">
                <a:solidFill>
                  <a:schemeClr val="bg1"/>
                </a:solidFill>
                <a:latin typeface="Futura Md BT" panose="020B0602020204020303" pitchFamily="34" charset="0"/>
              </a:rPr>
              <a:t>de la  POBLACION EXTRANJERA</a:t>
            </a:r>
            <a:endParaRPr lang="es-ES" sz="2800" dirty="0"/>
          </a:p>
        </p:txBody>
      </p:sp>
    </p:spTree>
    <p:extLst>
      <p:ext uri="{BB962C8B-B14F-4D97-AF65-F5344CB8AC3E}">
        <p14:creationId xmlns="" xmlns:p14="http://schemas.microsoft.com/office/powerpoint/2010/main" val="177846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pic>
        <p:nvPicPr>
          <p:cNvPr id="13" name="Picture 15" descr="150910banFaceboo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9552" y="1844824"/>
            <a:ext cx="8115300" cy="300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59"/>
          <p:cNvSpPr txBox="1">
            <a:spLocks noChangeArrowheads="1"/>
          </p:cNvSpPr>
          <p:nvPr/>
        </p:nvSpPr>
        <p:spPr bwMode="auto">
          <a:xfrm>
            <a:off x="524164" y="4869160"/>
            <a:ext cx="8064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_tradnl" altLang="es-ES" sz="2000" b="1" dirty="0">
                <a:solidFill>
                  <a:srgbClr val="00B050"/>
                </a:solidFill>
                <a:latin typeface="Futura Md BT" pitchFamily="34" charset="0"/>
              </a:rPr>
              <a:t>Migrantes con Derechos es la presencia coordinada de la Iglesia ante la realidad de las migraciones forzadas</a:t>
            </a:r>
            <a:endParaRPr lang="es-ES" altLang="es-ES" sz="2000" b="1" dirty="0">
              <a:solidFill>
                <a:srgbClr val="00B050"/>
              </a:solidFill>
              <a:latin typeface="Futura Md BT" pitchFamily="34" charset="0"/>
            </a:endParaRPr>
          </a:p>
        </p:txBody>
      </p:sp>
      <p:pic>
        <p:nvPicPr>
          <p:cNvPr id="12" name="11 Imagen" descr="http://www.clovermr.com/wp-content/uploads/2015/07/trianglify-background-2-2-1024x5761.png"/>
          <p:cNvPicPr/>
          <p:nvPr/>
        </p:nvPicPr>
        <p:blipFill>
          <a:blip r:embed="rId7" cstate="print"/>
          <a:srcRect b="70757"/>
          <a:stretch>
            <a:fillRect/>
          </a:stretch>
        </p:blipFill>
        <p:spPr bwMode="auto">
          <a:xfrm>
            <a:off x="0" y="0"/>
            <a:ext cx="9144000" cy="1196751"/>
          </a:xfrm>
          <a:prstGeom prst="rect">
            <a:avLst/>
          </a:prstGeom>
          <a:noFill/>
          <a:ln w="9525">
            <a:noFill/>
            <a:miter lim="800000"/>
            <a:headEnd/>
            <a:tailEnd/>
          </a:ln>
        </p:spPr>
      </p:pic>
      <p:sp>
        <p:nvSpPr>
          <p:cNvPr id="15" name="14 Rectángulo"/>
          <p:cNvSpPr/>
          <p:nvPr/>
        </p:nvSpPr>
        <p:spPr>
          <a:xfrm>
            <a:off x="467544" y="0"/>
            <a:ext cx="8388424" cy="1200329"/>
          </a:xfrm>
          <a:prstGeom prst="rect">
            <a:avLst/>
          </a:prstGeom>
        </p:spPr>
        <p:txBody>
          <a:bodyPr wrap="squar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Derechos</a:t>
            </a:r>
            <a:r>
              <a:rPr lang="es-ES" altLang="es-ES" sz="3600" dirty="0" smtClean="0">
                <a:solidFill>
                  <a:srgbClr val="FFC000"/>
                </a:solidFill>
                <a:latin typeface="Futura Md BT" panose="020B0602020204020303" pitchFamily="34" charset="0"/>
                <a:cs typeface="EucrosiaUPC" panose="02020603050405020304" pitchFamily="18" charset="-34"/>
              </a:rPr>
              <a:t> </a:t>
            </a:r>
            <a:r>
              <a:rPr lang="es-ES" altLang="es-ES" sz="3600" dirty="0" smtClean="0">
                <a:solidFill>
                  <a:schemeClr val="bg1"/>
                </a:solidFill>
                <a:latin typeface="Futura Md BT" panose="020B0602020204020303" pitchFamily="34" charset="0"/>
                <a:cs typeface="EucrosiaUPC" panose="02020603050405020304" pitchFamily="18" charset="-34"/>
              </a:rPr>
              <a:t>H</a:t>
            </a:r>
            <a:r>
              <a:rPr lang="es-ES" altLang="es-ES" sz="3600" dirty="0" smtClean="0">
                <a:solidFill>
                  <a:srgbClr val="FFFF00"/>
                </a:solidFill>
                <a:latin typeface="Futura Md BT" panose="020B0602020204020303" pitchFamily="34" charset="0"/>
                <a:cs typeface="EucrosiaUPC" panose="02020603050405020304" pitchFamily="18" charset="-34"/>
              </a:rPr>
              <a:t>umanos</a:t>
            </a:r>
          </a:p>
          <a:p>
            <a:pPr algn="r"/>
            <a:r>
              <a:rPr lang="es-ES" altLang="es-ES" sz="3600" dirty="0" smtClean="0">
                <a:solidFill>
                  <a:schemeClr val="bg1"/>
                </a:solidFill>
                <a:latin typeface="Futura Md BT" panose="020B0602020204020303" pitchFamily="34" charset="0"/>
                <a:cs typeface="EucrosiaUPC" panose="02020603050405020304" pitchFamily="18" charset="-34"/>
              </a:rPr>
              <a:t>H</a:t>
            </a:r>
            <a:r>
              <a:rPr lang="es-ES" altLang="es-ES" sz="3600" dirty="0" smtClean="0">
                <a:solidFill>
                  <a:srgbClr val="FFFF00"/>
                </a:solidFill>
                <a:latin typeface="Futura Md BT" panose="020B0602020204020303" pitchFamily="34" charset="0"/>
                <a:cs typeface="EucrosiaUPC" panose="02020603050405020304" pitchFamily="18" charset="-34"/>
              </a:rPr>
              <a:t>ospitalidad</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195120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Text Box 30"/>
          <p:cNvSpPr txBox="1">
            <a:spLocks noChangeArrowheads="1"/>
          </p:cNvSpPr>
          <p:nvPr/>
        </p:nvSpPr>
        <p:spPr bwMode="auto">
          <a:xfrm>
            <a:off x="7045627" y="6432755"/>
            <a:ext cx="1774845" cy="246221"/>
          </a:xfrm>
          <a:prstGeom prst="rect">
            <a:avLst/>
          </a:prstGeom>
          <a:noFill/>
          <a:ln>
            <a:noFill/>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s-ES" sz="1000" b="0" dirty="0">
                <a:solidFill>
                  <a:srgbClr val="663300"/>
                </a:solidFill>
                <a:latin typeface="Futura Md BT" pitchFamily="34" charset="0"/>
              </a:rPr>
              <a:t>Fuente: Elaboración propia</a:t>
            </a:r>
            <a:endParaRPr lang="es-ES" altLang="es-ES" sz="1000" b="0" dirty="0">
              <a:solidFill>
                <a:srgbClr val="663300"/>
              </a:solidFill>
              <a:latin typeface="Futura Md BT" pitchFamily="34" charset="0"/>
            </a:endParaRPr>
          </a:p>
        </p:txBody>
      </p:sp>
      <p:sp>
        <p:nvSpPr>
          <p:cNvPr id="14" name="Text Box 31"/>
          <p:cNvSpPr txBox="1">
            <a:spLocks noChangeArrowheads="1"/>
          </p:cNvSpPr>
          <p:nvPr/>
        </p:nvSpPr>
        <p:spPr bwMode="auto">
          <a:xfrm>
            <a:off x="2031080" y="1389350"/>
            <a:ext cx="508184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2000" b="1" dirty="0">
                <a:solidFill>
                  <a:srgbClr val="00B050"/>
                </a:solidFill>
                <a:latin typeface="Futura Md BT" pitchFamily="34" charset="0"/>
              </a:rPr>
              <a:t>M</a:t>
            </a:r>
            <a:r>
              <a:rPr lang="es-ES" altLang="es-ES" sz="2000" b="1" dirty="0" smtClean="0">
                <a:solidFill>
                  <a:srgbClr val="00B050"/>
                </a:solidFill>
                <a:latin typeface="Futura Md BT" pitchFamily="34" charset="0"/>
              </a:rPr>
              <a:t>odelos </a:t>
            </a:r>
            <a:r>
              <a:rPr lang="es-ES" altLang="es-ES" sz="2000" b="1" dirty="0">
                <a:solidFill>
                  <a:srgbClr val="00B050"/>
                </a:solidFill>
                <a:latin typeface="Futura Md BT" pitchFamily="34" charset="0"/>
              </a:rPr>
              <a:t>tradicionales de </a:t>
            </a:r>
            <a:r>
              <a:rPr lang="es-ES" altLang="es-ES" sz="2000" b="1" dirty="0" smtClean="0">
                <a:solidFill>
                  <a:srgbClr val="00B050"/>
                </a:solidFill>
                <a:latin typeface="Futura Md BT" pitchFamily="34" charset="0"/>
              </a:rPr>
              <a:t>integración</a:t>
            </a:r>
            <a:endParaRPr lang="es-ES" altLang="es-ES" sz="2000" b="1" dirty="0">
              <a:solidFill>
                <a:srgbClr val="00B050"/>
              </a:solidFill>
              <a:latin typeface="Futura Md BT" pitchFamily="34" charset="0"/>
            </a:endParaRPr>
          </a:p>
        </p:txBody>
      </p:sp>
      <p:grpSp>
        <p:nvGrpSpPr>
          <p:cNvPr id="15" name="Group 37"/>
          <p:cNvGrpSpPr>
            <a:grpSpLocks/>
          </p:cNvGrpSpPr>
          <p:nvPr/>
        </p:nvGrpSpPr>
        <p:grpSpPr bwMode="auto">
          <a:xfrm>
            <a:off x="465013" y="2060848"/>
            <a:ext cx="2228850" cy="1584325"/>
            <a:chOff x="340" y="1162"/>
            <a:chExt cx="1404" cy="998"/>
          </a:xfrm>
        </p:grpSpPr>
        <p:sp>
          <p:nvSpPr>
            <p:cNvPr id="17" name="Text Box 10"/>
            <p:cNvSpPr txBox="1">
              <a:spLocks noChangeArrowheads="1"/>
            </p:cNvSpPr>
            <p:nvPr/>
          </p:nvSpPr>
          <p:spPr bwMode="auto">
            <a:xfrm>
              <a:off x="340" y="1162"/>
              <a:ext cx="140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ES" sz="1600" dirty="0">
                  <a:solidFill>
                    <a:srgbClr val="00B050"/>
                  </a:solidFill>
                  <a:latin typeface="Futura Md BT" pitchFamily="34" charset="0"/>
                </a:rPr>
                <a:t>ASIMILACIÓN</a:t>
              </a:r>
            </a:p>
          </p:txBody>
        </p:sp>
        <p:grpSp>
          <p:nvGrpSpPr>
            <p:cNvPr id="22" name="Group 13"/>
            <p:cNvGrpSpPr>
              <a:grpSpLocks/>
            </p:cNvGrpSpPr>
            <p:nvPr/>
          </p:nvGrpSpPr>
          <p:grpSpPr bwMode="auto">
            <a:xfrm>
              <a:off x="657" y="1480"/>
              <a:ext cx="726" cy="680"/>
              <a:chOff x="336" y="1824"/>
              <a:chExt cx="930" cy="912"/>
            </a:xfrm>
          </p:grpSpPr>
          <p:sp>
            <p:nvSpPr>
              <p:cNvPr id="23" name="Oval 14"/>
              <p:cNvSpPr>
                <a:spLocks noChangeArrowheads="1"/>
              </p:cNvSpPr>
              <p:nvPr/>
            </p:nvSpPr>
            <p:spPr bwMode="auto">
              <a:xfrm>
                <a:off x="336" y="1824"/>
                <a:ext cx="912" cy="912"/>
              </a:xfrm>
              <a:prstGeom prst="ellipse">
                <a:avLst/>
              </a:prstGeom>
              <a:solidFill>
                <a:srgbClr val="FF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24" name="AutoShape 15"/>
              <p:cNvSpPr>
                <a:spLocks noChangeArrowheads="1"/>
              </p:cNvSpPr>
              <p:nvPr/>
            </p:nvSpPr>
            <p:spPr bwMode="auto">
              <a:xfrm rot="-5400000">
                <a:off x="729" y="2055"/>
                <a:ext cx="576" cy="498"/>
              </a:xfrm>
              <a:prstGeom prst="triangle">
                <a:avLst>
                  <a:gd name="adj" fmla="val 50000"/>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25" name="Oval 16"/>
              <p:cNvSpPr>
                <a:spLocks noChangeArrowheads="1"/>
              </p:cNvSpPr>
              <p:nvPr/>
            </p:nvSpPr>
            <p:spPr bwMode="auto">
              <a:xfrm>
                <a:off x="1008" y="2208"/>
                <a:ext cx="192" cy="192"/>
              </a:xfrm>
              <a:prstGeom prst="ellipse">
                <a:avLst/>
              </a:prstGeom>
              <a:solidFill>
                <a:srgbClr val="99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26" name="Line 17"/>
              <p:cNvSpPr>
                <a:spLocks noChangeShapeType="1"/>
              </p:cNvSpPr>
              <p:nvPr/>
            </p:nvSpPr>
            <p:spPr bwMode="auto">
              <a:xfrm flipH="1">
                <a:off x="768" y="2064"/>
                <a:ext cx="429"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s-ES"/>
              </a:p>
            </p:txBody>
          </p:sp>
          <p:sp>
            <p:nvSpPr>
              <p:cNvPr id="27" name="Line 18"/>
              <p:cNvSpPr>
                <a:spLocks noChangeShapeType="1"/>
              </p:cNvSpPr>
              <p:nvPr/>
            </p:nvSpPr>
            <p:spPr bwMode="auto">
              <a:xfrm flipH="1" flipV="1">
                <a:off x="768" y="2304"/>
                <a:ext cx="399" cy="2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s-ES"/>
              </a:p>
            </p:txBody>
          </p:sp>
          <p:sp>
            <p:nvSpPr>
              <p:cNvPr id="28" name="Oval 19"/>
              <p:cNvSpPr>
                <a:spLocks noChangeArrowheads="1"/>
              </p:cNvSpPr>
              <p:nvPr/>
            </p:nvSpPr>
            <p:spPr bwMode="auto">
              <a:xfrm rot="-2070512">
                <a:off x="768" y="1968"/>
                <a:ext cx="96" cy="144"/>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29" name="Oval 20"/>
              <p:cNvSpPr>
                <a:spLocks noChangeArrowheads="1"/>
              </p:cNvSpPr>
              <p:nvPr/>
            </p:nvSpPr>
            <p:spPr bwMode="auto">
              <a:xfrm>
                <a:off x="780" y="2012"/>
                <a:ext cx="96" cy="96"/>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grpSp>
      </p:grpSp>
      <p:grpSp>
        <p:nvGrpSpPr>
          <p:cNvPr id="30" name="Group 38"/>
          <p:cNvGrpSpPr>
            <a:grpSpLocks/>
          </p:cNvGrpSpPr>
          <p:nvPr/>
        </p:nvGrpSpPr>
        <p:grpSpPr bwMode="auto">
          <a:xfrm>
            <a:off x="3201863" y="2061047"/>
            <a:ext cx="2736850" cy="1801812"/>
            <a:chOff x="2018" y="1162"/>
            <a:chExt cx="1576" cy="1135"/>
          </a:xfrm>
        </p:grpSpPr>
        <p:sp>
          <p:nvSpPr>
            <p:cNvPr id="31" name="Rectangle 11"/>
            <p:cNvSpPr>
              <a:spLocks noChangeArrowheads="1"/>
            </p:cNvSpPr>
            <p:nvPr/>
          </p:nvSpPr>
          <p:spPr bwMode="auto">
            <a:xfrm>
              <a:off x="2018" y="1162"/>
              <a:ext cx="157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ES" sz="1600" dirty="0">
                  <a:solidFill>
                    <a:srgbClr val="00B050"/>
                  </a:solidFill>
                  <a:latin typeface="Futura Md BT" pitchFamily="34" charset="0"/>
                </a:rPr>
                <a:t>MULTICULTURALIDAD</a:t>
              </a:r>
            </a:p>
          </p:txBody>
        </p:sp>
        <p:sp>
          <p:nvSpPr>
            <p:cNvPr id="32" name="Oval 21"/>
            <p:cNvSpPr>
              <a:spLocks noChangeArrowheads="1"/>
            </p:cNvSpPr>
            <p:nvPr/>
          </p:nvSpPr>
          <p:spPr bwMode="auto">
            <a:xfrm>
              <a:off x="2245" y="1480"/>
              <a:ext cx="680" cy="617"/>
            </a:xfrm>
            <a:prstGeom prst="ellipse">
              <a:avLst/>
            </a:prstGeom>
            <a:solidFill>
              <a:srgbClr val="FF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33" name="Oval 22"/>
            <p:cNvSpPr>
              <a:spLocks noChangeArrowheads="1"/>
            </p:cNvSpPr>
            <p:nvPr/>
          </p:nvSpPr>
          <p:spPr bwMode="auto">
            <a:xfrm>
              <a:off x="2880" y="1979"/>
              <a:ext cx="318" cy="318"/>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grpSp>
      <p:grpSp>
        <p:nvGrpSpPr>
          <p:cNvPr id="34" name="Group 39"/>
          <p:cNvGrpSpPr>
            <a:grpSpLocks/>
          </p:cNvGrpSpPr>
          <p:nvPr/>
        </p:nvGrpSpPr>
        <p:grpSpPr bwMode="auto">
          <a:xfrm>
            <a:off x="6297488" y="2061047"/>
            <a:ext cx="2667000" cy="2016125"/>
            <a:chOff x="3787" y="1162"/>
            <a:chExt cx="1680" cy="1270"/>
          </a:xfrm>
        </p:grpSpPr>
        <p:sp>
          <p:nvSpPr>
            <p:cNvPr id="35" name="Rectangle 12"/>
            <p:cNvSpPr>
              <a:spLocks noChangeArrowheads="1"/>
            </p:cNvSpPr>
            <p:nvPr/>
          </p:nvSpPr>
          <p:spPr bwMode="auto">
            <a:xfrm>
              <a:off x="3787" y="1162"/>
              <a:ext cx="1680"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ES" sz="1600" dirty="0">
                  <a:solidFill>
                    <a:srgbClr val="00B050"/>
                  </a:solidFill>
                  <a:latin typeface="Futura Md BT" pitchFamily="34" charset="0"/>
                </a:rPr>
                <a:t>INTERCULTURALIDAD</a:t>
              </a:r>
            </a:p>
          </p:txBody>
        </p:sp>
        <p:sp>
          <p:nvSpPr>
            <p:cNvPr id="36" name="Oval 25"/>
            <p:cNvSpPr>
              <a:spLocks noChangeArrowheads="1"/>
            </p:cNvSpPr>
            <p:nvPr/>
          </p:nvSpPr>
          <p:spPr bwMode="auto">
            <a:xfrm>
              <a:off x="4241" y="1480"/>
              <a:ext cx="816" cy="771"/>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37" name="Oval 26"/>
            <p:cNvSpPr>
              <a:spLocks noChangeArrowheads="1"/>
            </p:cNvSpPr>
            <p:nvPr/>
          </p:nvSpPr>
          <p:spPr bwMode="auto">
            <a:xfrm>
              <a:off x="4422" y="1661"/>
              <a:ext cx="454" cy="408"/>
            </a:xfrm>
            <a:prstGeom prst="ellipse">
              <a:avLst/>
            </a:prstGeom>
            <a:solidFill>
              <a:srgbClr val="FFCC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38" name="Oval 28"/>
            <p:cNvSpPr>
              <a:spLocks noChangeArrowheads="1"/>
            </p:cNvSpPr>
            <p:nvPr/>
          </p:nvSpPr>
          <p:spPr bwMode="auto">
            <a:xfrm>
              <a:off x="4694" y="1933"/>
              <a:ext cx="544" cy="499"/>
            </a:xfrm>
            <a:prstGeom prst="ellipse">
              <a:avLst/>
            </a:prstGeom>
            <a:solidFill>
              <a:srgbClr val="FFCC00"/>
            </a:solidFill>
            <a:ln>
              <a:noFill/>
            </a:ln>
            <a:extLst>
              <a:ext uri="{91240B29-F687-4F45-9708-019B960494DF}">
                <a14:hiddenLine xmlns="" xmlns:a14="http://schemas.microsoft.com/office/drawing/2010/main" w="952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sp>
          <p:nvSpPr>
            <p:cNvPr id="39" name="Oval 29"/>
            <p:cNvSpPr>
              <a:spLocks noChangeArrowheads="1"/>
            </p:cNvSpPr>
            <p:nvPr/>
          </p:nvSpPr>
          <p:spPr bwMode="auto">
            <a:xfrm>
              <a:off x="4830" y="2024"/>
              <a:ext cx="272" cy="273"/>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2400">
                <a:latin typeface="AR CENA" pitchFamily="2" charset="0"/>
              </a:endParaRPr>
            </a:p>
          </p:txBody>
        </p:sp>
      </p:grpSp>
      <p:grpSp>
        <p:nvGrpSpPr>
          <p:cNvPr id="40" name="Group 36"/>
          <p:cNvGrpSpPr>
            <a:grpSpLocks/>
          </p:cNvGrpSpPr>
          <p:nvPr/>
        </p:nvGrpSpPr>
        <p:grpSpPr bwMode="auto">
          <a:xfrm>
            <a:off x="2124075" y="4005064"/>
            <a:ext cx="5327650" cy="2376487"/>
            <a:chOff x="930" y="2387"/>
            <a:chExt cx="3356" cy="1497"/>
          </a:xfrm>
        </p:grpSpPr>
        <p:sp>
          <p:nvSpPr>
            <p:cNvPr id="41" name="Rectangle 32"/>
            <p:cNvSpPr>
              <a:spLocks noChangeArrowheads="1"/>
            </p:cNvSpPr>
            <p:nvPr/>
          </p:nvSpPr>
          <p:spPr bwMode="auto">
            <a:xfrm>
              <a:off x="930" y="2387"/>
              <a:ext cx="3356" cy="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2000" b="0" dirty="0">
                  <a:solidFill>
                    <a:srgbClr val="00B050"/>
                  </a:solidFill>
                  <a:latin typeface="Futura Md BT" pitchFamily="34" charset="0"/>
                </a:rPr>
                <a:t>Nuevo paradigma:</a:t>
              </a:r>
              <a:r>
                <a:rPr lang="es-ES" altLang="es-ES" sz="2400" b="0" dirty="0">
                  <a:solidFill>
                    <a:srgbClr val="00B050"/>
                  </a:solidFill>
                  <a:latin typeface="Futura Md BT" pitchFamily="34" charset="0"/>
                </a:rPr>
                <a:t> </a:t>
              </a:r>
              <a:r>
                <a:rPr lang="es-ES" altLang="es-ES" sz="2400" i="1" dirty="0" err="1">
                  <a:solidFill>
                    <a:srgbClr val="00B050"/>
                  </a:solidFill>
                  <a:latin typeface="Futura Md BT" pitchFamily="34" charset="0"/>
                </a:rPr>
                <a:t>Transculturalidad</a:t>
              </a:r>
              <a:endParaRPr lang="es-ES" altLang="es-ES" sz="2400" i="1" dirty="0">
                <a:solidFill>
                  <a:srgbClr val="00B050"/>
                </a:solidFill>
                <a:latin typeface="Futura Md BT" pitchFamily="34" charset="0"/>
              </a:endParaRPr>
            </a:p>
          </p:txBody>
        </p:sp>
        <p:pic>
          <p:nvPicPr>
            <p:cNvPr id="42" name="Picture 33" descr="INCLUS~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82" y="2704"/>
              <a:ext cx="1156" cy="1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4" name="43 Imagen" descr="http://www.clovermr.com/wp-content/uploads/2015/07/trianglify-background-2-2-1024x5761.png"/>
          <p:cNvPicPr/>
          <p:nvPr/>
        </p:nvPicPr>
        <p:blipFill>
          <a:blip r:embed="rId7" cstate="print"/>
          <a:srcRect b="70757"/>
          <a:stretch>
            <a:fillRect/>
          </a:stretch>
        </p:blipFill>
        <p:spPr bwMode="auto">
          <a:xfrm>
            <a:off x="0" y="0"/>
            <a:ext cx="9144000" cy="1196751"/>
          </a:xfrm>
          <a:prstGeom prst="rect">
            <a:avLst/>
          </a:prstGeom>
          <a:noFill/>
          <a:ln w="9525">
            <a:noFill/>
            <a:miter lim="800000"/>
            <a:headEnd/>
            <a:tailEnd/>
          </a:ln>
        </p:spPr>
      </p:pic>
      <p:sp>
        <p:nvSpPr>
          <p:cNvPr id="45" name="44 Rectángulo"/>
          <p:cNvSpPr/>
          <p:nvPr/>
        </p:nvSpPr>
        <p:spPr>
          <a:xfrm>
            <a:off x="4788024" y="260648"/>
            <a:ext cx="3897834" cy="646331"/>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I</a:t>
            </a:r>
            <a:r>
              <a:rPr lang="es-ES" altLang="es-ES" sz="3600" dirty="0" smtClean="0">
                <a:solidFill>
                  <a:srgbClr val="FFFF00"/>
                </a:solidFill>
                <a:latin typeface="Futura Md BT" panose="020B0602020204020303" pitchFamily="34" charset="0"/>
                <a:cs typeface="EucrosiaUPC" panose="02020603050405020304" pitchFamily="18" charset="-34"/>
              </a:rPr>
              <a:t>ntegración</a:t>
            </a:r>
            <a:endParaRPr lang="es-ES" sz="3600" dirty="0">
              <a:solidFill>
                <a:srgbClr val="FFFF00"/>
              </a:solidFill>
            </a:endParaRPr>
          </a:p>
        </p:txBody>
      </p:sp>
    </p:spTree>
    <p:extLst>
      <p:ext uri="{BB962C8B-B14F-4D97-AF65-F5344CB8AC3E}">
        <p14:creationId xmlns="" xmlns:p14="http://schemas.microsoft.com/office/powerpoint/2010/main" val="40613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10"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2" name="1 Rectángulo"/>
          <p:cNvSpPr/>
          <p:nvPr/>
        </p:nvSpPr>
        <p:spPr>
          <a:xfrm>
            <a:off x="467544" y="1412776"/>
            <a:ext cx="8424936" cy="646331"/>
          </a:xfrm>
          <a:prstGeom prst="rect">
            <a:avLst/>
          </a:prstGeom>
        </p:spPr>
        <p:txBody>
          <a:bodyPr wrap="square">
            <a:spAutoFit/>
          </a:bodyPr>
          <a:lstStyle/>
          <a:p>
            <a:pPr algn="ctr"/>
            <a:r>
              <a:rPr lang="es-ES" b="1" dirty="0">
                <a:solidFill>
                  <a:srgbClr val="00B050"/>
                </a:solidFill>
                <a:latin typeface="Futura Md BT" panose="020B0602020204020303" pitchFamily="34" charset="0"/>
              </a:rPr>
              <a:t>Alumnado extranjero, por zonas geográficas de origen, </a:t>
            </a:r>
            <a:endParaRPr lang="es-ES" b="1" dirty="0" smtClean="0">
              <a:solidFill>
                <a:srgbClr val="00B050"/>
              </a:solidFill>
              <a:latin typeface="Futura Md BT" panose="020B0602020204020303" pitchFamily="34" charset="0"/>
            </a:endParaRPr>
          </a:p>
          <a:p>
            <a:pPr algn="ctr"/>
            <a:r>
              <a:rPr lang="es-ES" b="1" dirty="0" smtClean="0">
                <a:solidFill>
                  <a:srgbClr val="00B050"/>
                </a:solidFill>
                <a:latin typeface="Futura Md BT" panose="020B0602020204020303" pitchFamily="34" charset="0"/>
              </a:rPr>
              <a:t>en </a:t>
            </a:r>
            <a:r>
              <a:rPr lang="es-ES" b="1" dirty="0">
                <a:solidFill>
                  <a:srgbClr val="00B050"/>
                </a:solidFill>
                <a:latin typeface="Futura Md BT" panose="020B0602020204020303" pitchFamily="34" charset="0"/>
              </a:rPr>
              <a:t>la provincia de </a:t>
            </a:r>
            <a:r>
              <a:rPr lang="es-ES" b="1" dirty="0" smtClean="0">
                <a:solidFill>
                  <a:srgbClr val="00B050"/>
                </a:solidFill>
                <a:latin typeface="Futura Md BT" panose="020B0602020204020303" pitchFamily="34" charset="0"/>
              </a:rPr>
              <a:t>Alicante</a:t>
            </a:r>
            <a:endParaRPr lang="es-ES" b="1" dirty="0">
              <a:solidFill>
                <a:srgbClr val="00B050"/>
              </a:solidFill>
              <a:latin typeface="Futura Md BT" panose="020B0602020204020303" pitchFamily="34" charset="0"/>
            </a:endParaRPr>
          </a:p>
        </p:txBody>
      </p:sp>
      <p:sp>
        <p:nvSpPr>
          <p:cNvPr id="6" name="Rectangle 3"/>
          <p:cNvSpPr>
            <a:spLocks noChangeArrowheads="1"/>
          </p:cNvSpPr>
          <p:nvPr/>
        </p:nvSpPr>
        <p:spPr bwMode="auto">
          <a:xfrm>
            <a:off x="1763688" y="5805264"/>
            <a:ext cx="6264696" cy="325438"/>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1 de cada 3 alumnos/as en la provincia es comunitario/a.</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3" name="Picture 5" descr="La Escuela, Unidad, Coche, Por Carretera, Información"/>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95536" y="2564904"/>
            <a:ext cx="3265790" cy="285360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13 Imagen"/>
          <p:cNvPicPr/>
          <p:nvPr/>
        </p:nvPicPr>
        <p:blipFill>
          <a:blip r:embed="rId7" cstate="print"/>
          <a:srcRect l="21765" t="4887" r="11277" b="11278"/>
          <a:stretch>
            <a:fillRect/>
          </a:stretch>
        </p:blipFill>
        <p:spPr bwMode="auto">
          <a:xfrm>
            <a:off x="4031432" y="2132856"/>
            <a:ext cx="5112568" cy="3528392"/>
          </a:xfrm>
          <a:prstGeom prst="rect">
            <a:avLst/>
          </a:prstGeom>
          <a:noFill/>
        </p:spPr>
      </p:pic>
      <p:pic>
        <p:nvPicPr>
          <p:cNvPr id="16" name="15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17" name="16 Rectángulo"/>
          <p:cNvSpPr/>
          <p:nvPr/>
        </p:nvSpPr>
        <p:spPr>
          <a:xfrm>
            <a:off x="323528" y="0"/>
            <a:ext cx="8532440" cy="1200329"/>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J</a:t>
            </a:r>
            <a:r>
              <a:rPr lang="es-ES" altLang="es-ES" sz="3600" dirty="0" smtClean="0">
                <a:solidFill>
                  <a:srgbClr val="FFFF00"/>
                </a:solidFill>
                <a:latin typeface="Futura Md BT" panose="020B0602020204020303" pitchFamily="34" charset="0"/>
                <a:cs typeface="EucrosiaUPC" panose="02020603050405020304" pitchFamily="18" charset="-34"/>
              </a:rPr>
              <a:t>uventud e infancia</a:t>
            </a:r>
          </a:p>
          <a:p>
            <a:pPr algn="r"/>
            <a:r>
              <a:rPr lang="es-ES" altLang="es-ES" sz="3600" dirty="0" smtClean="0">
                <a:solidFill>
                  <a:srgbClr val="FFFF00"/>
                </a:solidFill>
                <a:latin typeface="Futura Md BT" panose="020B0602020204020303" pitchFamily="34" charset="0"/>
                <a:cs typeface="EucrosiaUPC" panose="02020603050405020304" pitchFamily="18" charset="-34"/>
              </a:rPr>
              <a:t>escolarizada</a:t>
            </a:r>
            <a:endParaRPr lang="es-ES" altLang="es-ES" sz="3600" dirty="0">
              <a:solidFill>
                <a:srgbClr val="FFFF00"/>
              </a:solidFill>
              <a:latin typeface="Futura Md BT" panose="020B0602020204020303" pitchFamily="34" charset="0"/>
              <a:cs typeface="EucrosiaUPC" panose="02020603050405020304" pitchFamily="18" charset="-34"/>
            </a:endParaRPr>
          </a:p>
        </p:txBody>
      </p:sp>
      <p:sp>
        <p:nvSpPr>
          <p:cNvPr id="36865" name="Rectangle 1"/>
          <p:cNvSpPr>
            <a:spLocks noChangeArrowheads="1"/>
          </p:cNvSpPr>
          <p:nvPr/>
        </p:nvSpPr>
        <p:spPr bwMode="auto">
          <a:xfrm>
            <a:off x="4211960" y="6165304"/>
            <a:ext cx="4788024" cy="5760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76923C"/>
                </a:solidFill>
                <a:effectLst/>
                <a:latin typeface="Futura Lt BT" pitchFamily="34" charset="0"/>
                <a:cs typeface="Arial" pitchFamily="34" charset="0"/>
              </a:rPr>
              <a:t>Gráfico 36. Alumnado extranjero, por zonas geográficas de origen, en la provincia de Alicante. | Elaboración propia. Fuente: Ministerio de Educación, Cultura y Deporte, curso 2016-2017 (Avance de datos).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96428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0" y="332656"/>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6119"/>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pic>
        <p:nvPicPr>
          <p:cNvPr id="5122" name="Picture 2" descr="http://es.calcuworld.com/wp-content/uploads/sites/2/2014/02/calcular-distancia.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99608" y="2207053"/>
            <a:ext cx="3933946" cy="3933946"/>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 Box 14"/>
          <p:cNvSpPr txBox="1">
            <a:spLocks noChangeArrowheads="1"/>
          </p:cNvSpPr>
          <p:nvPr/>
        </p:nvSpPr>
        <p:spPr bwMode="auto">
          <a:xfrm>
            <a:off x="6012160" y="2080013"/>
            <a:ext cx="2411413" cy="4185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281238" algn="r"/>
              </a:tabLst>
              <a:defRPr sz="3200">
                <a:solidFill>
                  <a:schemeClr val="tx1"/>
                </a:solidFill>
                <a:latin typeface="Arial" charset="0"/>
              </a:defRPr>
            </a:lvl1pPr>
            <a:lvl2pPr marL="742950" indent="-285750" eaLnBrk="0" hangingPunct="0">
              <a:spcBef>
                <a:spcPct val="20000"/>
              </a:spcBef>
              <a:buChar char="–"/>
              <a:tabLst>
                <a:tab pos="2281238" algn="r"/>
              </a:tabLst>
              <a:defRPr sz="2800">
                <a:solidFill>
                  <a:schemeClr val="tx1"/>
                </a:solidFill>
                <a:latin typeface="Arial" charset="0"/>
              </a:defRPr>
            </a:lvl2pPr>
            <a:lvl3pPr marL="1143000" indent="-228600" eaLnBrk="0" hangingPunct="0">
              <a:spcBef>
                <a:spcPct val="20000"/>
              </a:spcBef>
              <a:buChar char="•"/>
              <a:tabLst>
                <a:tab pos="2281238" algn="r"/>
              </a:tabLst>
              <a:defRPr sz="2400">
                <a:solidFill>
                  <a:schemeClr val="tx1"/>
                </a:solidFill>
                <a:latin typeface="Arial" charset="0"/>
              </a:defRPr>
            </a:lvl3pPr>
            <a:lvl4pPr marL="1600200" indent="-228600" eaLnBrk="0" hangingPunct="0">
              <a:spcBef>
                <a:spcPct val="20000"/>
              </a:spcBef>
              <a:buChar char="–"/>
              <a:tabLst>
                <a:tab pos="2281238" algn="r"/>
              </a:tabLst>
              <a:defRPr sz="2000">
                <a:solidFill>
                  <a:schemeClr val="tx1"/>
                </a:solidFill>
                <a:latin typeface="Arial" charset="0"/>
              </a:defRPr>
            </a:lvl4pPr>
            <a:lvl5pPr marL="2057400" indent="-228600" eaLnBrk="0" hangingPunct="0">
              <a:spcBef>
                <a:spcPct val="20000"/>
              </a:spcBef>
              <a:buChar char="»"/>
              <a:tabLst>
                <a:tab pos="2281238" algn="r"/>
              </a:tabLst>
              <a:defRPr sz="2000">
                <a:solidFill>
                  <a:schemeClr val="tx1"/>
                </a:solidFill>
                <a:latin typeface="Arial" charset="0"/>
              </a:defRPr>
            </a:lvl5pPr>
            <a:lvl6pPr marL="2514600" indent="-228600" eaLnBrk="0" fontAlgn="base" hangingPunct="0">
              <a:spcBef>
                <a:spcPct val="20000"/>
              </a:spcBef>
              <a:spcAft>
                <a:spcPct val="0"/>
              </a:spcAft>
              <a:buChar char="»"/>
              <a:tabLst>
                <a:tab pos="2281238" algn="r"/>
              </a:tabLst>
              <a:defRPr sz="2000">
                <a:solidFill>
                  <a:schemeClr val="tx1"/>
                </a:solidFill>
                <a:latin typeface="Arial" charset="0"/>
              </a:defRPr>
            </a:lvl6pPr>
            <a:lvl7pPr marL="2971800" indent="-228600" eaLnBrk="0" fontAlgn="base" hangingPunct="0">
              <a:spcBef>
                <a:spcPct val="20000"/>
              </a:spcBef>
              <a:spcAft>
                <a:spcPct val="0"/>
              </a:spcAft>
              <a:buChar char="»"/>
              <a:tabLst>
                <a:tab pos="2281238" algn="r"/>
              </a:tabLst>
              <a:defRPr sz="2000">
                <a:solidFill>
                  <a:schemeClr val="tx1"/>
                </a:solidFill>
                <a:latin typeface="Arial" charset="0"/>
              </a:defRPr>
            </a:lvl7pPr>
            <a:lvl8pPr marL="3429000" indent="-228600" eaLnBrk="0" fontAlgn="base" hangingPunct="0">
              <a:spcBef>
                <a:spcPct val="20000"/>
              </a:spcBef>
              <a:spcAft>
                <a:spcPct val="0"/>
              </a:spcAft>
              <a:buChar char="»"/>
              <a:tabLst>
                <a:tab pos="2281238" algn="r"/>
              </a:tabLst>
              <a:defRPr sz="2000">
                <a:solidFill>
                  <a:schemeClr val="tx1"/>
                </a:solidFill>
                <a:latin typeface="Arial" charset="0"/>
              </a:defRPr>
            </a:lvl8pPr>
            <a:lvl9pPr marL="3886200" indent="-228600" eaLnBrk="0" fontAlgn="base" hangingPunct="0">
              <a:spcBef>
                <a:spcPct val="20000"/>
              </a:spcBef>
              <a:spcAft>
                <a:spcPct val="0"/>
              </a:spcAft>
              <a:buChar char="»"/>
              <a:tabLst>
                <a:tab pos="2281238" algn="r"/>
              </a:tabLst>
              <a:defRPr sz="2000">
                <a:solidFill>
                  <a:schemeClr val="tx1"/>
                </a:solidFill>
                <a:latin typeface="Arial" charset="0"/>
              </a:defRPr>
            </a:lvl9pPr>
          </a:lstStyle>
          <a:p>
            <a:pPr eaLnBrk="1" hangingPunct="1">
              <a:spcBef>
                <a:spcPct val="0"/>
              </a:spcBef>
              <a:buFontTx/>
              <a:buNone/>
            </a:pPr>
            <a:r>
              <a:rPr lang="es-ES" altLang="es-ES" sz="2000" dirty="0">
                <a:solidFill>
                  <a:srgbClr val="00B050"/>
                </a:solidFill>
                <a:latin typeface="Futura Md BT" pitchFamily="34" charset="0"/>
              </a:rPr>
              <a:t>De Alicante a la capital del país </a:t>
            </a:r>
            <a:r>
              <a:rPr lang="es-ES" altLang="es-ES" sz="1600" i="1" dirty="0">
                <a:solidFill>
                  <a:srgbClr val="00B050"/>
                </a:solidFill>
                <a:latin typeface="Futura Md BT" pitchFamily="34" charset="0"/>
              </a:rPr>
              <a:t>(aprox. en km)</a:t>
            </a:r>
            <a:endParaRPr lang="es-ES" altLang="es-ES" sz="800" b="0" i="1" dirty="0">
              <a:solidFill>
                <a:srgbClr val="00B050"/>
              </a:solidFill>
              <a:latin typeface="AR CENA" pitchFamily="2" charset="0"/>
            </a:endParaRPr>
          </a:p>
          <a:p>
            <a:pPr eaLnBrk="1" hangingPunct="1">
              <a:spcBef>
                <a:spcPct val="0"/>
              </a:spcBef>
              <a:buFontTx/>
              <a:buNone/>
            </a:pPr>
            <a:r>
              <a:rPr lang="es-ES" altLang="es-ES" sz="1400" dirty="0">
                <a:solidFill>
                  <a:srgbClr val="663300"/>
                </a:solidFill>
                <a:latin typeface="Futura Md BT" pitchFamily="34" charset="0"/>
              </a:rPr>
              <a:t>Alemania	1.900 </a:t>
            </a:r>
          </a:p>
          <a:p>
            <a:pPr eaLnBrk="1" hangingPunct="1">
              <a:spcBef>
                <a:spcPct val="0"/>
              </a:spcBef>
              <a:buFontTx/>
              <a:buNone/>
            </a:pPr>
            <a:r>
              <a:rPr lang="es-ES" altLang="es-ES" sz="1400" dirty="0">
                <a:solidFill>
                  <a:srgbClr val="663300"/>
                </a:solidFill>
                <a:latin typeface="Futura Md BT" pitchFamily="34" charset="0"/>
              </a:rPr>
              <a:t>Argelia	300</a:t>
            </a:r>
          </a:p>
          <a:p>
            <a:pPr eaLnBrk="1" hangingPunct="1">
              <a:spcBef>
                <a:spcPct val="0"/>
              </a:spcBef>
              <a:buFontTx/>
              <a:buNone/>
            </a:pPr>
            <a:r>
              <a:rPr lang="es-ES" altLang="es-ES" sz="1400" dirty="0">
                <a:solidFill>
                  <a:srgbClr val="663300"/>
                </a:solidFill>
                <a:latin typeface="Futura Md BT" pitchFamily="34" charset="0"/>
              </a:rPr>
              <a:t>Argentina	10.100 </a:t>
            </a:r>
          </a:p>
          <a:p>
            <a:pPr eaLnBrk="1" hangingPunct="1">
              <a:spcBef>
                <a:spcPct val="0"/>
              </a:spcBef>
              <a:buFontTx/>
              <a:buNone/>
            </a:pPr>
            <a:r>
              <a:rPr lang="es-ES" altLang="es-ES" sz="1400" dirty="0">
                <a:solidFill>
                  <a:srgbClr val="663300"/>
                </a:solidFill>
                <a:latin typeface="Futura Md BT" pitchFamily="34" charset="0"/>
              </a:rPr>
              <a:t>Bulgaria	2.100  </a:t>
            </a:r>
          </a:p>
          <a:p>
            <a:pPr eaLnBrk="1" hangingPunct="1">
              <a:spcBef>
                <a:spcPct val="0"/>
              </a:spcBef>
              <a:buFontTx/>
              <a:buNone/>
            </a:pPr>
            <a:r>
              <a:rPr lang="es-ES" altLang="es-ES" sz="1400" dirty="0">
                <a:solidFill>
                  <a:srgbClr val="663300"/>
                </a:solidFill>
                <a:latin typeface="Futura Md BT" pitchFamily="34" charset="0"/>
              </a:rPr>
              <a:t>China	9.400 </a:t>
            </a:r>
          </a:p>
          <a:p>
            <a:pPr eaLnBrk="1" hangingPunct="1">
              <a:spcBef>
                <a:spcPct val="0"/>
              </a:spcBef>
              <a:buFontTx/>
              <a:buNone/>
            </a:pPr>
            <a:r>
              <a:rPr lang="es-ES" altLang="es-ES" sz="1400" dirty="0">
                <a:solidFill>
                  <a:srgbClr val="663300"/>
                </a:solidFill>
                <a:latin typeface="Futura Md BT" pitchFamily="34" charset="0"/>
              </a:rPr>
              <a:t>Colombia	8.300 </a:t>
            </a:r>
          </a:p>
          <a:p>
            <a:pPr eaLnBrk="1" hangingPunct="1">
              <a:spcBef>
                <a:spcPct val="0"/>
              </a:spcBef>
              <a:buFontTx/>
              <a:buNone/>
            </a:pPr>
            <a:r>
              <a:rPr lang="es-ES" altLang="es-ES" sz="1400" dirty="0">
                <a:solidFill>
                  <a:srgbClr val="663300"/>
                </a:solidFill>
                <a:latin typeface="Futura Md BT" pitchFamily="34" charset="0"/>
              </a:rPr>
              <a:t>Ecuador	9.000 </a:t>
            </a:r>
          </a:p>
          <a:p>
            <a:pPr eaLnBrk="1" hangingPunct="1">
              <a:spcBef>
                <a:spcPct val="0"/>
              </a:spcBef>
              <a:buFontTx/>
              <a:buNone/>
            </a:pPr>
            <a:r>
              <a:rPr lang="es-ES" altLang="es-ES" sz="1400" dirty="0">
                <a:solidFill>
                  <a:srgbClr val="663300"/>
                </a:solidFill>
                <a:latin typeface="Futura Md BT" pitchFamily="34" charset="0"/>
              </a:rPr>
              <a:t>Francia	1.200 </a:t>
            </a:r>
          </a:p>
          <a:p>
            <a:pPr eaLnBrk="1" hangingPunct="1">
              <a:spcBef>
                <a:spcPct val="0"/>
              </a:spcBef>
              <a:buFontTx/>
              <a:buNone/>
            </a:pPr>
            <a:r>
              <a:rPr lang="es-ES" altLang="es-ES" sz="1400" dirty="0">
                <a:solidFill>
                  <a:srgbClr val="663300"/>
                </a:solidFill>
                <a:latin typeface="Futura Md BT" pitchFamily="34" charset="0"/>
              </a:rPr>
              <a:t>Guinea Ecuatorial	 4.200 </a:t>
            </a:r>
          </a:p>
          <a:p>
            <a:pPr eaLnBrk="1" hangingPunct="1">
              <a:spcBef>
                <a:spcPct val="0"/>
              </a:spcBef>
              <a:buFontTx/>
              <a:buNone/>
            </a:pPr>
            <a:r>
              <a:rPr lang="es-ES" altLang="es-ES" sz="1400" dirty="0">
                <a:solidFill>
                  <a:srgbClr val="663300"/>
                </a:solidFill>
                <a:latin typeface="Futura Md BT" pitchFamily="34" charset="0"/>
              </a:rPr>
              <a:t>Italia	1.200 </a:t>
            </a:r>
          </a:p>
          <a:p>
            <a:pPr eaLnBrk="1" hangingPunct="1">
              <a:spcBef>
                <a:spcPct val="0"/>
              </a:spcBef>
              <a:buFontTx/>
              <a:buNone/>
            </a:pPr>
            <a:r>
              <a:rPr lang="es-ES" altLang="es-ES" sz="1400" dirty="0">
                <a:solidFill>
                  <a:srgbClr val="663300"/>
                </a:solidFill>
                <a:latin typeface="Futura Md BT" pitchFamily="34" charset="0"/>
              </a:rPr>
              <a:t>Marruecos	700 </a:t>
            </a:r>
          </a:p>
          <a:p>
            <a:pPr eaLnBrk="1" hangingPunct="1">
              <a:spcBef>
                <a:spcPct val="0"/>
              </a:spcBef>
              <a:buFontTx/>
              <a:buNone/>
            </a:pPr>
            <a:r>
              <a:rPr lang="es-ES" altLang="es-ES" sz="1400" dirty="0">
                <a:solidFill>
                  <a:srgbClr val="663300"/>
                </a:solidFill>
                <a:latin typeface="Futura Md BT" pitchFamily="34" charset="0"/>
              </a:rPr>
              <a:t>Reino Unido	1.500 </a:t>
            </a:r>
          </a:p>
          <a:p>
            <a:pPr eaLnBrk="1" hangingPunct="1">
              <a:spcBef>
                <a:spcPct val="0"/>
              </a:spcBef>
              <a:buFontTx/>
              <a:buNone/>
            </a:pPr>
            <a:r>
              <a:rPr lang="es-ES" altLang="es-ES" sz="1400" dirty="0">
                <a:solidFill>
                  <a:srgbClr val="663300"/>
                </a:solidFill>
                <a:latin typeface="Futura Md BT" pitchFamily="34" charset="0"/>
              </a:rPr>
              <a:t>Rumanía	2.300 </a:t>
            </a:r>
          </a:p>
          <a:p>
            <a:pPr eaLnBrk="1" hangingPunct="1">
              <a:spcBef>
                <a:spcPct val="0"/>
              </a:spcBef>
              <a:buFontTx/>
              <a:buNone/>
            </a:pPr>
            <a:r>
              <a:rPr lang="es-ES" altLang="es-ES" sz="1400" dirty="0">
                <a:solidFill>
                  <a:srgbClr val="663300"/>
                </a:solidFill>
                <a:latin typeface="Futura Md BT" pitchFamily="34" charset="0"/>
              </a:rPr>
              <a:t>Rusia	3.400 </a:t>
            </a:r>
          </a:p>
          <a:p>
            <a:pPr eaLnBrk="1" hangingPunct="1">
              <a:spcBef>
                <a:spcPct val="0"/>
              </a:spcBef>
              <a:buFontTx/>
              <a:buNone/>
            </a:pPr>
            <a:r>
              <a:rPr lang="es-ES" altLang="es-ES" sz="1400" dirty="0">
                <a:solidFill>
                  <a:srgbClr val="663300"/>
                </a:solidFill>
                <a:latin typeface="Futura Md BT" pitchFamily="34" charset="0"/>
              </a:rPr>
              <a:t>Ucrania	2.800 </a:t>
            </a:r>
          </a:p>
        </p:txBody>
      </p:sp>
      <p:sp>
        <p:nvSpPr>
          <p:cNvPr id="17" name="Text Box 15"/>
          <p:cNvSpPr txBox="1">
            <a:spLocks noChangeArrowheads="1"/>
          </p:cNvSpPr>
          <p:nvPr/>
        </p:nvSpPr>
        <p:spPr bwMode="auto">
          <a:xfrm>
            <a:off x="3995936" y="6338900"/>
            <a:ext cx="4968553" cy="430887"/>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s-ES_tradnl" altLang="es-ES" sz="1000" b="0" dirty="0">
                <a:solidFill>
                  <a:srgbClr val="663300"/>
                </a:solidFill>
                <a:latin typeface="Futura Md BT" pitchFamily="34" charset="0"/>
              </a:rPr>
              <a:t>Fuente: Elaboración propia a partir de </a:t>
            </a:r>
            <a:r>
              <a:rPr lang="es-ES" altLang="es-ES" sz="1000" b="0" dirty="0">
                <a:solidFill>
                  <a:srgbClr val="663300"/>
                </a:solidFill>
                <a:latin typeface="Futura Md BT" pitchFamily="34" charset="0"/>
              </a:rPr>
              <a:t>datos del INE </a:t>
            </a:r>
            <a:r>
              <a:rPr lang="es-ES" altLang="es-ES" sz="1000" b="0" dirty="0" smtClean="0">
                <a:solidFill>
                  <a:srgbClr val="663300"/>
                </a:solidFill>
                <a:latin typeface="Futura Md BT" pitchFamily="34" charset="0"/>
              </a:rPr>
              <a:t>1/1/2017 </a:t>
            </a:r>
            <a:r>
              <a:rPr lang="es-ES" altLang="es-ES" sz="1000" b="0" dirty="0">
                <a:solidFill>
                  <a:srgbClr val="663300"/>
                </a:solidFill>
                <a:latin typeface="Futura Md BT" pitchFamily="34" charset="0"/>
              </a:rPr>
              <a:t>y www.tutiempo.net (distancias</a:t>
            </a:r>
            <a:r>
              <a:rPr lang="es-ES" altLang="es-ES" sz="1200" b="0" dirty="0">
                <a:solidFill>
                  <a:srgbClr val="663300"/>
                </a:solidFill>
                <a:latin typeface="Futura Md BT" pitchFamily="34" charset="0"/>
              </a:rPr>
              <a:t>)</a:t>
            </a:r>
          </a:p>
        </p:txBody>
      </p:sp>
      <p:sp>
        <p:nvSpPr>
          <p:cNvPr id="22" name="Text Box 13"/>
          <p:cNvSpPr txBox="1">
            <a:spLocks noChangeArrowheads="1"/>
          </p:cNvSpPr>
          <p:nvPr/>
        </p:nvSpPr>
        <p:spPr bwMode="auto">
          <a:xfrm>
            <a:off x="0" y="1340768"/>
            <a:ext cx="8661867"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FontTx/>
              <a:buNone/>
            </a:pPr>
            <a:r>
              <a:rPr lang="es-ES" altLang="es-ES" sz="2000" b="1" i="1" dirty="0" smtClean="0">
                <a:solidFill>
                  <a:srgbClr val="00B050"/>
                </a:solidFill>
                <a:latin typeface="Futura Md BT" pitchFamily="34" charset="0"/>
              </a:rPr>
              <a:t>Principales países </a:t>
            </a:r>
            <a:r>
              <a:rPr lang="es-ES" altLang="es-ES" sz="2000" b="1" i="1" dirty="0">
                <a:solidFill>
                  <a:srgbClr val="00B050"/>
                </a:solidFill>
                <a:latin typeface="Futura Md BT" pitchFamily="34" charset="0"/>
              </a:rPr>
              <a:t>de nacimiento </a:t>
            </a:r>
            <a:endParaRPr lang="es-ES" altLang="es-ES" sz="2000" b="1" i="1" dirty="0" smtClean="0">
              <a:solidFill>
                <a:srgbClr val="00B050"/>
              </a:solidFill>
              <a:latin typeface="Futura Md BT" pitchFamily="34" charset="0"/>
            </a:endParaRPr>
          </a:p>
          <a:p>
            <a:pPr algn="ctr" eaLnBrk="1" hangingPunct="1">
              <a:spcBef>
                <a:spcPts val="0"/>
              </a:spcBef>
              <a:buFontTx/>
              <a:buNone/>
            </a:pPr>
            <a:r>
              <a:rPr lang="es-ES" altLang="es-ES" sz="2000" b="1" i="1" dirty="0" smtClean="0">
                <a:solidFill>
                  <a:srgbClr val="00B050"/>
                </a:solidFill>
                <a:latin typeface="Futura Md BT" pitchFamily="34" charset="0"/>
              </a:rPr>
              <a:t>de </a:t>
            </a:r>
            <a:r>
              <a:rPr lang="es-ES" altLang="es-ES" sz="2000" b="1" i="1" dirty="0">
                <a:solidFill>
                  <a:srgbClr val="00B050"/>
                </a:solidFill>
                <a:latin typeface="Futura Md BT" pitchFamily="34" charset="0"/>
              </a:rPr>
              <a:t>la población extranjera de Alicante</a:t>
            </a:r>
          </a:p>
        </p:txBody>
      </p:sp>
      <p:pic>
        <p:nvPicPr>
          <p:cNvPr id="14" name="13 Imagen" descr="http://www.clovermr.com/wp-content/uploads/2015/07/trianglify-background-2-2-1024x5761.png"/>
          <p:cNvPicPr/>
          <p:nvPr/>
        </p:nvPicPr>
        <p:blipFill>
          <a:blip r:embed="rId7" cstate="print"/>
          <a:srcRect b="70757"/>
          <a:stretch>
            <a:fillRect/>
          </a:stretch>
        </p:blipFill>
        <p:spPr bwMode="auto">
          <a:xfrm>
            <a:off x="0" y="1"/>
            <a:ext cx="9144000" cy="1196751"/>
          </a:xfrm>
          <a:prstGeom prst="rect">
            <a:avLst/>
          </a:prstGeom>
          <a:noFill/>
          <a:ln w="9525">
            <a:noFill/>
            <a:miter lim="800000"/>
            <a:headEnd/>
            <a:tailEnd/>
          </a:ln>
        </p:spPr>
      </p:pic>
      <p:sp>
        <p:nvSpPr>
          <p:cNvPr id="16" name="15 Rectángulo"/>
          <p:cNvSpPr/>
          <p:nvPr/>
        </p:nvSpPr>
        <p:spPr>
          <a:xfrm>
            <a:off x="6197511" y="260648"/>
            <a:ext cx="2694969"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K</a:t>
            </a:r>
            <a:r>
              <a:rPr lang="es-ES" altLang="es-ES" sz="3600" dirty="0" smtClean="0">
                <a:solidFill>
                  <a:srgbClr val="FFFF00"/>
                </a:solidFill>
                <a:latin typeface="Futura Md BT" panose="020B0602020204020303" pitchFamily="34" charset="0"/>
                <a:cs typeface="EucrosiaUPC" panose="02020603050405020304" pitchFamily="18" charset="-34"/>
              </a:rPr>
              <a:t>ilómetros</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223987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5 Imagen"/>
          <p:cNvPicPr/>
          <p:nvPr/>
        </p:nvPicPr>
        <p:blipFill>
          <a:blip r:embed="rId3" cstate="print">
            <a:duotone>
              <a:schemeClr val="accent3">
                <a:shade val="45000"/>
                <a:satMod val="135000"/>
              </a:schemeClr>
              <a:prstClr val="white"/>
            </a:duotone>
          </a:blip>
          <a:srcRect l="7394" r="6785"/>
          <a:stretch>
            <a:fillRect/>
          </a:stretch>
        </p:blipFill>
        <p:spPr bwMode="auto">
          <a:xfrm>
            <a:off x="323528" y="1844824"/>
            <a:ext cx="3528392" cy="2160240"/>
          </a:xfrm>
          <a:prstGeom prst="rect">
            <a:avLst/>
          </a:prstGeom>
          <a:noFill/>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4" name="13 Rectángulo"/>
          <p:cNvSpPr/>
          <p:nvPr/>
        </p:nvSpPr>
        <p:spPr>
          <a:xfrm>
            <a:off x="4283968" y="6423139"/>
            <a:ext cx="4572000" cy="246221"/>
          </a:xfrm>
          <a:prstGeom prst="rect">
            <a:avLst/>
          </a:prstGeom>
        </p:spPr>
        <p:txBody>
          <a:bodyPr>
            <a:spAutoFit/>
          </a:bodyPr>
          <a:lstStyle/>
          <a:p>
            <a:pPr algn="r"/>
            <a:r>
              <a:rPr lang="es-ES_tradnl" altLang="es-ES" sz="1000" dirty="0" smtClean="0">
                <a:solidFill>
                  <a:srgbClr val="663300"/>
                </a:solidFill>
                <a:latin typeface="Futura Md BT" pitchFamily="34" charset="0"/>
              </a:rPr>
              <a:t>Fuente:</a:t>
            </a:r>
            <a:r>
              <a:rPr lang="es-ES" altLang="es-ES" sz="1000" dirty="0" smtClean="0">
                <a:latin typeface="Futura Md BT" pitchFamily="34" charset="0"/>
              </a:rPr>
              <a:t> </a:t>
            </a:r>
            <a:r>
              <a:rPr lang="es-ES" sz="1000" dirty="0" smtClean="0">
                <a:solidFill>
                  <a:srgbClr val="663300"/>
                </a:solidFill>
                <a:latin typeface="Futura Md BT" panose="020B0602020204020303" pitchFamily="34" charset="0"/>
              </a:rPr>
              <a:t>Elaboración propia. Fuente: INE, 01/01/2017.</a:t>
            </a:r>
            <a:endParaRPr lang="es-ES" altLang="es-ES" sz="1000" dirty="0">
              <a:solidFill>
                <a:srgbClr val="663300"/>
              </a:solidFill>
              <a:latin typeface="Futura Md BT" pitchFamily="34" charset="0"/>
            </a:endParaRPr>
          </a:p>
        </p:txBody>
      </p:sp>
      <p:sp>
        <p:nvSpPr>
          <p:cNvPr id="3" name="Rectangle 3"/>
          <p:cNvSpPr>
            <a:spLocks noChangeArrowheads="1"/>
          </p:cNvSpPr>
          <p:nvPr/>
        </p:nvSpPr>
        <p:spPr bwMode="auto">
          <a:xfrm>
            <a:off x="436563" y="2063750"/>
            <a:ext cx="6831012"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381118" y="1268760"/>
            <a:ext cx="8583369" cy="729430"/>
          </a:xfrm>
          <a:prstGeom prst="rect">
            <a:avLst/>
          </a:prstGeom>
        </p:spPr>
        <p:txBody>
          <a:bodyPr wrap="square">
            <a:spAutoFit/>
          </a:bodyPr>
          <a:lstStyle/>
          <a:p>
            <a:pPr algn="ctr">
              <a:lnSpc>
                <a:spcPct val="115000"/>
              </a:lnSpc>
              <a:spcAft>
                <a:spcPts val="1000"/>
              </a:spcAft>
            </a:pPr>
            <a:r>
              <a:rPr lang="es-ES" b="1" dirty="0">
                <a:solidFill>
                  <a:srgbClr val="00B050"/>
                </a:solidFill>
                <a:latin typeface="Futura Md BT" panose="020B0602020204020303" pitchFamily="34" charset="0"/>
                <a:ea typeface="Calibri"/>
                <a:cs typeface="Futura Lt BT"/>
              </a:rPr>
              <a:t>Principales municipios de la provincia de Alicante con mayor porcentaje de población de nacionalidad </a:t>
            </a:r>
            <a:r>
              <a:rPr lang="es-ES" b="1" dirty="0" smtClean="0">
                <a:solidFill>
                  <a:srgbClr val="00B050"/>
                </a:solidFill>
                <a:latin typeface="Futura Md BT" panose="020B0602020204020303" pitchFamily="34" charset="0"/>
                <a:ea typeface="Calibri"/>
                <a:cs typeface="Futura Lt BT"/>
              </a:rPr>
              <a:t>extranjera</a:t>
            </a:r>
            <a:endParaRPr lang="es-ES" sz="3200" b="1" dirty="0">
              <a:solidFill>
                <a:srgbClr val="00B050"/>
              </a:solidFill>
              <a:latin typeface="Futura Md BT" panose="020B0602020204020303" pitchFamily="34" charset="0"/>
              <a:ea typeface="Calibri"/>
              <a:cs typeface="Calibri"/>
            </a:endParaRPr>
          </a:p>
        </p:txBody>
      </p:sp>
      <p:sp>
        <p:nvSpPr>
          <p:cNvPr id="9" name="Rectangle 4"/>
          <p:cNvSpPr>
            <a:spLocks noChangeArrowheads="1"/>
          </p:cNvSpPr>
          <p:nvPr/>
        </p:nvSpPr>
        <p:spPr bwMode="auto">
          <a:xfrm>
            <a:off x="4064985" y="2000676"/>
            <a:ext cx="4899502" cy="924268"/>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Más de un tercio de las personas extranjeras que viven en la provincia de Alicante son vecinas de Alicante, </a:t>
            </a:r>
            <a:r>
              <a:rPr kumimoji="0" lang="es-ES" altLang="es-ES" sz="1800" b="0" i="0" u="none" strike="noStrike" cap="none" normalizeH="0" baseline="0" dirty="0" err="1" smtClean="0">
                <a:ln>
                  <a:noFill/>
                </a:ln>
                <a:solidFill>
                  <a:srgbClr val="663300"/>
                </a:solidFill>
                <a:effectLst/>
                <a:latin typeface="Futura Lt BT" pitchFamily="34" charset="0"/>
                <a:cs typeface="Arial" pitchFamily="34" charset="0"/>
              </a:rPr>
              <a:t>Torrevieja</a:t>
            </a: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 Orihuela y Elche.</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4064986" y="3057867"/>
            <a:ext cx="4899502" cy="659165"/>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En</a:t>
            </a:r>
            <a:r>
              <a:rPr kumimoji="0" lang="es-ES" altLang="es-ES" sz="1800" b="0" i="0" u="none" strike="noStrike" cap="none" normalizeH="0" dirty="0" smtClean="0">
                <a:ln>
                  <a:noFill/>
                </a:ln>
                <a:solidFill>
                  <a:srgbClr val="663300"/>
                </a:solidFill>
                <a:effectLst/>
                <a:latin typeface="Futura Lt BT" pitchFamily="34" charset="0"/>
                <a:cs typeface="Arial" pitchFamily="34" charset="0"/>
              </a:rPr>
              <a:t> 7</a:t>
            </a: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 municipios de la provincia la mayoría de sus vecinos son de nacionalidad extranjera.</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7" name="26 Tabla"/>
          <p:cNvGraphicFramePr>
            <a:graphicFrameLocks noGrp="1"/>
          </p:cNvGraphicFramePr>
          <p:nvPr/>
        </p:nvGraphicFramePr>
        <p:xfrm>
          <a:off x="1043608" y="4005069"/>
          <a:ext cx="7920880" cy="2335395"/>
        </p:xfrm>
        <a:graphic>
          <a:graphicData uri="http://schemas.openxmlformats.org/drawingml/2006/table">
            <a:tbl>
              <a:tblPr/>
              <a:tblGrid>
                <a:gridCol w="991694"/>
                <a:gridCol w="2572702"/>
                <a:gridCol w="1268925"/>
                <a:gridCol w="991694"/>
                <a:gridCol w="1105755"/>
                <a:gridCol w="990110"/>
              </a:tblGrid>
              <a:tr h="185017">
                <a:tc>
                  <a:txBody>
                    <a:bodyPr/>
                    <a:lstStyle/>
                    <a:p>
                      <a:endParaRPr lang="es-ES" sz="110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endParaRPr lang="es-ES" sz="1100" dirty="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 población</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 españoles/as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 extranjeros/as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r h="178657">
                <a:tc>
                  <a:txBody>
                    <a:bodyPr/>
                    <a:lstStyle/>
                    <a:p>
                      <a:endParaRPr lang="es-ES" sz="1100">
                        <a:solidFill>
                          <a:srgbClr val="000000"/>
                        </a:solidFill>
                        <a:latin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1.825.332</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1.500.212</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325.120</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17,8%</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Rojales</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16.231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5.224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11.007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67,8%</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Llíber</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951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321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630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66,2%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Daya Vieja</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713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247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466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65,4%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San Fulgencio</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7.646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2.894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4.752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62,2%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Benitachel/Poble Nou</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4.020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1.684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2.336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58,1%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Els Poblets</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2.926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1.336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1.590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54,3%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Alcalalí</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1.276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593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683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53,5%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8</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Algorfa</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2.761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1.396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1.365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49,4%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9</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San Miguel de Salinas</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5.797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2.933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2.864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49,4%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10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Teulada</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10.097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5.149</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4.948</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49,0%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11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Hondón de los Frailes</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1.102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568</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534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48,5%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49422">
                <a:tc>
                  <a:txBody>
                    <a:bodyPr/>
                    <a:lstStyle/>
                    <a:p>
                      <a:pPr algn="ctr">
                        <a:lnSpc>
                          <a:spcPct val="115000"/>
                        </a:lnSpc>
                        <a:spcAft>
                          <a:spcPts val="0"/>
                        </a:spcAft>
                      </a:pPr>
                      <a:r>
                        <a:rPr lang="es-ES" sz="800" b="1">
                          <a:solidFill>
                            <a:srgbClr val="663300"/>
                          </a:solidFill>
                          <a:latin typeface="Futura Lt BT"/>
                          <a:ea typeface="Times New Roman"/>
                          <a:cs typeface="Arial"/>
                        </a:rPr>
                        <a:t>12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Benijófar</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3.290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1.734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1.556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47,3%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78657">
                <a:tc>
                  <a:txBody>
                    <a:bodyPr/>
                    <a:lstStyle/>
                    <a:p>
                      <a:endParaRPr lang="es-ES" sz="110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RESTO</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1.768.522</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1.476.133</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292.389</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dirty="0">
                          <a:solidFill>
                            <a:srgbClr val="663300"/>
                          </a:solidFill>
                          <a:latin typeface="Futura Lt BT"/>
                          <a:ea typeface="Times New Roman"/>
                          <a:cs typeface="Arial"/>
                        </a:rPr>
                        <a:t>16,5%</a:t>
                      </a:r>
                      <a:endParaRPr lang="es-ES" sz="11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bl>
          </a:graphicData>
        </a:graphic>
      </p:graphicFrame>
      <p:pic>
        <p:nvPicPr>
          <p:cNvPr id="29" name="28 Imagen" descr="http://www.clovermr.com/wp-content/uploads/2015/07/trianglify-background-2-2-1024x5761.png"/>
          <p:cNvPicPr/>
          <p:nvPr/>
        </p:nvPicPr>
        <p:blipFill>
          <a:blip r:embed="rId7" cstate="print"/>
          <a:srcRect b="70757"/>
          <a:stretch>
            <a:fillRect/>
          </a:stretch>
        </p:blipFill>
        <p:spPr bwMode="auto">
          <a:xfrm>
            <a:off x="0" y="1"/>
            <a:ext cx="9144000" cy="1196751"/>
          </a:xfrm>
          <a:prstGeom prst="rect">
            <a:avLst/>
          </a:prstGeom>
          <a:noFill/>
          <a:ln w="9525">
            <a:noFill/>
            <a:miter lim="800000"/>
            <a:headEnd/>
            <a:tailEnd/>
          </a:ln>
        </p:spPr>
      </p:pic>
      <p:sp>
        <p:nvSpPr>
          <p:cNvPr id="30" name="29 Rectángulo"/>
          <p:cNvSpPr/>
          <p:nvPr/>
        </p:nvSpPr>
        <p:spPr>
          <a:xfrm>
            <a:off x="683568" y="116632"/>
            <a:ext cx="7920880" cy="1077218"/>
          </a:xfrm>
          <a:prstGeom prst="rect">
            <a:avLst/>
          </a:prstGeom>
        </p:spPr>
        <p:txBody>
          <a:bodyPr wrap="square">
            <a:spAutoFit/>
          </a:bodyPr>
          <a:lstStyle/>
          <a:p>
            <a:pPr algn="r"/>
            <a:r>
              <a:rPr lang="es-ES" altLang="es-ES" sz="3200" dirty="0" smtClean="0">
                <a:solidFill>
                  <a:schemeClr val="bg1"/>
                </a:solidFill>
                <a:latin typeface="Futura Md BT" panose="020B0602020204020303" pitchFamily="34" charset="0"/>
                <a:cs typeface="EucrosiaUPC" panose="02020603050405020304" pitchFamily="18" charset="-34"/>
              </a:rPr>
              <a:t>L</a:t>
            </a:r>
            <a:r>
              <a:rPr lang="es-ES" altLang="es-ES" sz="3200" dirty="0" smtClean="0">
                <a:solidFill>
                  <a:srgbClr val="FFFF00"/>
                </a:solidFill>
                <a:latin typeface="Futura Md BT" panose="020B0602020204020303" pitchFamily="34" charset="0"/>
                <a:cs typeface="EucrosiaUPC" panose="02020603050405020304" pitchFamily="18" charset="-34"/>
              </a:rPr>
              <a:t>ocalidades </a:t>
            </a:r>
          </a:p>
          <a:p>
            <a:pPr algn="r"/>
            <a:r>
              <a:rPr lang="es-ES" altLang="es-ES" sz="3200" dirty="0" smtClean="0">
                <a:solidFill>
                  <a:srgbClr val="FFFF00"/>
                </a:solidFill>
                <a:latin typeface="Futura Md BT" panose="020B0602020204020303" pitchFamily="34" charset="0"/>
                <a:cs typeface="EucrosiaUPC" panose="02020603050405020304" pitchFamily="18" charset="-34"/>
              </a:rPr>
              <a:t>con más extranjeros</a:t>
            </a:r>
            <a:endParaRPr lang="es-ES" altLang="es-ES" sz="32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3123160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21 Marcador de contenido" descr="14344-Comarcas-de-la-Provincia-de-Alicante.jpg"/>
          <p:cNvPicPr>
            <a:picLocks noGrp="1" noChangeAspect="1"/>
          </p:cNvPicPr>
          <p:nvPr>
            <p:ph sz="half" idx="2"/>
          </p:nvPr>
        </p:nvPicPr>
        <p:blipFill>
          <a:blip r:embed="rId3" cstate="print"/>
          <a:stretch>
            <a:fillRect/>
          </a:stretch>
        </p:blipFill>
        <p:spPr>
          <a:xfrm>
            <a:off x="5964728" y="2389036"/>
            <a:ext cx="1775624" cy="1832052"/>
          </a:xfrm>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Text Box 13"/>
          <p:cNvSpPr txBox="1">
            <a:spLocks noChangeArrowheads="1"/>
          </p:cNvSpPr>
          <p:nvPr/>
        </p:nvSpPr>
        <p:spPr bwMode="auto">
          <a:xfrm>
            <a:off x="297541" y="1844824"/>
            <a:ext cx="6659562"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r>
              <a:rPr lang="es-ES" altLang="es-ES" sz="2000" dirty="0">
                <a:solidFill>
                  <a:srgbClr val="00B050"/>
                </a:solidFill>
                <a:latin typeface="Futura Md BT" pitchFamily="34" charset="0"/>
              </a:rPr>
              <a:t>País:</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Marruecos</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Capital:</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Rabat</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Población:</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33,8 millones </a:t>
            </a:r>
            <a:r>
              <a:rPr lang="es-ES" altLang="es-ES" sz="2000" b="0" dirty="0">
                <a:solidFill>
                  <a:srgbClr val="92D050"/>
                </a:solidFill>
                <a:latin typeface="Futura Md BT" pitchFamily="34" charset="0"/>
              </a:rPr>
              <a:t>de habitantes</a:t>
            </a:r>
          </a:p>
          <a:p>
            <a:pPr eaLnBrk="1" hangingPunct="1"/>
            <a:r>
              <a:rPr lang="es-ES" altLang="es-ES" sz="2000" dirty="0">
                <a:solidFill>
                  <a:srgbClr val="92D050"/>
                </a:solidFill>
                <a:latin typeface="Futura Md BT" pitchFamily="34" charset="0"/>
              </a:rPr>
              <a:t>Superficie:</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446.550 </a:t>
            </a:r>
            <a:r>
              <a:rPr lang="es-ES" altLang="es-ES" sz="2000" b="0" dirty="0">
                <a:solidFill>
                  <a:srgbClr val="92D050"/>
                </a:solidFill>
                <a:latin typeface="Futura Md BT" pitchFamily="34" charset="0"/>
              </a:rPr>
              <a:t>Km2</a:t>
            </a:r>
          </a:p>
          <a:p>
            <a:pPr eaLnBrk="1" hangingPunct="1"/>
            <a:r>
              <a:rPr lang="es-ES" altLang="es-ES" sz="2000" dirty="0">
                <a:solidFill>
                  <a:srgbClr val="00B050"/>
                </a:solidFill>
                <a:latin typeface="Futura Md BT" pitchFamily="34" charset="0"/>
              </a:rPr>
              <a:t>Sistema político:</a:t>
            </a:r>
            <a:r>
              <a:rPr lang="es-ES" altLang="es-ES" sz="2000" b="0" dirty="0">
                <a:solidFill>
                  <a:srgbClr val="00B050"/>
                </a:solidFill>
                <a:latin typeface="Futura Md BT" pitchFamily="34" charset="0"/>
              </a:rPr>
              <a:t> </a:t>
            </a:r>
            <a:r>
              <a:rPr lang="es-ES" altLang="es-ES" sz="2000" b="0" dirty="0">
                <a:solidFill>
                  <a:srgbClr val="92D050"/>
                </a:solidFill>
                <a:latin typeface="Futura Md BT" pitchFamily="34" charset="0"/>
              </a:rPr>
              <a:t>Monarquía Constitucional</a:t>
            </a:r>
          </a:p>
        </p:txBody>
      </p:sp>
      <p:sp>
        <p:nvSpPr>
          <p:cNvPr id="14" name="Text Box 14"/>
          <p:cNvSpPr txBox="1">
            <a:spLocks noChangeArrowheads="1"/>
          </p:cNvSpPr>
          <p:nvPr/>
        </p:nvSpPr>
        <p:spPr bwMode="auto">
          <a:xfrm>
            <a:off x="323528" y="3645024"/>
            <a:ext cx="7658835" cy="2646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lnSpc>
                <a:spcPct val="110000"/>
              </a:lnSpc>
            </a:pPr>
            <a:r>
              <a:rPr lang="es-ES" altLang="es-ES" sz="2000" i="1" dirty="0">
                <a:solidFill>
                  <a:srgbClr val="00B050"/>
                </a:solidFill>
                <a:latin typeface="Futura Md BT" pitchFamily="34" charset="0"/>
              </a:rPr>
              <a:t>Presencia </a:t>
            </a:r>
            <a:r>
              <a:rPr lang="es-ES" altLang="es-ES" sz="2000" i="1" dirty="0" smtClean="0">
                <a:solidFill>
                  <a:srgbClr val="00B050"/>
                </a:solidFill>
                <a:latin typeface="Futura Md BT" pitchFamily="34" charset="0"/>
              </a:rPr>
              <a:t>marroquí </a:t>
            </a:r>
            <a:r>
              <a:rPr lang="es-ES" altLang="es-ES" sz="2000" i="1" dirty="0">
                <a:solidFill>
                  <a:srgbClr val="00B050"/>
                </a:solidFill>
                <a:latin typeface="Futura Md BT" pitchFamily="34" charset="0"/>
              </a:rPr>
              <a:t>en Alicante </a:t>
            </a:r>
          </a:p>
          <a:p>
            <a:pPr eaLnBrk="1" hangingPunct="1"/>
            <a:r>
              <a:rPr lang="es-ES" altLang="es-ES" sz="2000" dirty="0">
                <a:solidFill>
                  <a:srgbClr val="00B050"/>
                </a:solidFill>
                <a:latin typeface="Futura Md BT" pitchFamily="34" charset="0"/>
              </a:rPr>
              <a:t>Total </a:t>
            </a:r>
            <a:r>
              <a:rPr lang="es-ES" altLang="es-ES" sz="2000" dirty="0" smtClean="0">
                <a:solidFill>
                  <a:srgbClr val="00B050"/>
                </a:solidFill>
                <a:latin typeface="Futura Md BT" pitchFamily="34" charset="0"/>
              </a:rPr>
              <a:t>marroquíes</a:t>
            </a:r>
            <a:r>
              <a:rPr lang="es-ES" altLang="es-ES" sz="2000" b="0" dirty="0" smtClean="0">
                <a:solidFill>
                  <a:srgbClr val="00B050"/>
                </a:solidFill>
                <a:latin typeface="Futura Md BT" pitchFamily="34" charset="0"/>
              </a:rPr>
              <a:t>: </a:t>
            </a:r>
            <a:r>
              <a:rPr lang="es-ES" altLang="es-ES" sz="2000" b="0" dirty="0" smtClean="0">
                <a:solidFill>
                  <a:srgbClr val="92D050"/>
                </a:solidFill>
                <a:latin typeface="Futura Md BT" pitchFamily="34" charset="0"/>
              </a:rPr>
              <a:t>38.106</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Distribución por sexos:</a:t>
            </a:r>
            <a:r>
              <a:rPr lang="es-ES" altLang="es-ES" sz="2000" b="0" dirty="0">
                <a:solidFill>
                  <a:srgbClr val="00B050"/>
                </a:solidFill>
                <a:latin typeface="Futura Md BT" pitchFamily="34" charset="0"/>
              </a:rPr>
              <a:t> </a:t>
            </a:r>
            <a:r>
              <a:rPr lang="es-ES" altLang="es-ES" sz="2000" b="0" dirty="0">
                <a:solidFill>
                  <a:srgbClr val="00B050"/>
                </a:solidFill>
                <a:latin typeface="Futura Md BT" pitchFamily="34" charset="0"/>
                <a:sym typeface="Webdings" pitchFamily="18" charset="2"/>
              </a:rPr>
              <a:t>Hombres:</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57,2</a:t>
            </a:r>
            <a:r>
              <a:rPr lang="es-ES" altLang="es-ES" sz="2000" b="0" dirty="0">
                <a:solidFill>
                  <a:srgbClr val="92D050"/>
                </a:solidFill>
                <a:latin typeface="Futura Md BT" pitchFamily="34" charset="0"/>
              </a:rPr>
              <a:t>%, </a:t>
            </a:r>
            <a:r>
              <a:rPr lang="es-ES" altLang="es-ES" sz="2000" b="0" dirty="0">
                <a:solidFill>
                  <a:srgbClr val="92D050"/>
                </a:solidFill>
                <a:latin typeface="Futura Md BT" pitchFamily="34" charset="0"/>
                <a:sym typeface="Webdings" pitchFamily="18" charset="2"/>
              </a:rPr>
              <a:t>Mujeres:</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42,8</a:t>
            </a:r>
            <a:r>
              <a:rPr lang="es-ES" altLang="es-ES" sz="2000" b="0" dirty="0">
                <a:solidFill>
                  <a:srgbClr val="92D050"/>
                </a:solidFill>
                <a:latin typeface="Futura Md BT" pitchFamily="34" charset="0"/>
              </a:rPr>
              <a:t>%</a:t>
            </a:r>
          </a:p>
          <a:p>
            <a:pPr eaLnBrk="1" hangingPunct="1"/>
            <a:r>
              <a:rPr lang="es-ES" altLang="es-ES" sz="2000" dirty="0">
                <a:solidFill>
                  <a:srgbClr val="00B050"/>
                </a:solidFill>
                <a:latin typeface="Futura Md BT" pitchFamily="34" charset="0"/>
              </a:rPr>
              <a:t>Principales municipios</a:t>
            </a:r>
            <a:r>
              <a:rPr lang="es-ES" altLang="es-ES" sz="2000" dirty="0">
                <a:solidFill>
                  <a:srgbClr val="92D050"/>
                </a:solidFill>
                <a:latin typeface="Futura Md BT" pitchFamily="34" charset="0"/>
              </a:rPr>
              <a:t>:</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Elche: 4.206; Alicante: 3.587; Torrevieja: 3.060; Callosa de Segura: 2.520; </a:t>
            </a:r>
            <a:r>
              <a:rPr lang="es-ES" altLang="es-ES" sz="2000" b="0" dirty="0" err="1" smtClean="0">
                <a:solidFill>
                  <a:srgbClr val="92D050"/>
                </a:solidFill>
                <a:latin typeface="Futura Md BT" pitchFamily="34" charset="0"/>
              </a:rPr>
              <a:t>Almoradí</a:t>
            </a:r>
            <a:r>
              <a:rPr lang="es-ES" altLang="es-ES" sz="2000" b="0" dirty="0" smtClean="0">
                <a:solidFill>
                  <a:srgbClr val="92D050"/>
                </a:solidFill>
                <a:latin typeface="Futura Md BT" pitchFamily="34" charset="0"/>
              </a:rPr>
              <a:t>: 2.297.</a:t>
            </a:r>
            <a:r>
              <a:rPr lang="es-ES" altLang="es-ES" sz="2000" b="0" i="1" dirty="0" smtClean="0">
                <a:solidFill>
                  <a:srgbClr val="92D050"/>
                </a:solidFill>
                <a:latin typeface="Futura Md BT" pitchFamily="34" charset="0"/>
              </a:rPr>
              <a:t> </a:t>
            </a:r>
            <a:endParaRPr lang="es-ES" altLang="es-ES" sz="2000" b="0" i="1" dirty="0">
              <a:solidFill>
                <a:srgbClr val="92D050"/>
              </a:solidFill>
              <a:latin typeface="Futura Md BT" pitchFamily="34" charset="0"/>
            </a:endParaRPr>
          </a:p>
          <a:p>
            <a:pPr eaLnBrk="1" hangingPunct="1"/>
            <a:endParaRPr lang="es-ES" altLang="es-ES" sz="800" b="0" i="1" dirty="0">
              <a:solidFill>
                <a:srgbClr val="92D050"/>
              </a:solidFill>
              <a:latin typeface="Futura Md BT" pitchFamily="34" charset="0"/>
            </a:endParaRPr>
          </a:p>
          <a:p>
            <a:pPr eaLnBrk="1" hangingPunct="1"/>
            <a:r>
              <a:rPr lang="es-ES" altLang="es-ES" sz="1800" b="0" i="1" dirty="0" smtClean="0">
                <a:solidFill>
                  <a:srgbClr val="92D050"/>
                </a:solidFill>
                <a:latin typeface="Futura Md BT" pitchFamily="34" charset="0"/>
              </a:rPr>
              <a:t>	Estos </a:t>
            </a:r>
            <a:r>
              <a:rPr lang="es-ES" altLang="es-ES" sz="1800" b="0" i="1" dirty="0">
                <a:solidFill>
                  <a:srgbClr val="92D050"/>
                </a:solidFill>
                <a:latin typeface="Futura Md BT" pitchFamily="34" charset="0"/>
              </a:rPr>
              <a:t>municipios suman el </a:t>
            </a:r>
            <a:r>
              <a:rPr lang="es-ES" altLang="es-ES" sz="1800" b="0" i="1" dirty="0" smtClean="0">
                <a:solidFill>
                  <a:srgbClr val="92D050"/>
                </a:solidFill>
                <a:latin typeface="Futura Md BT" pitchFamily="34" charset="0"/>
              </a:rPr>
              <a:t>41,2% </a:t>
            </a:r>
            <a:r>
              <a:rPr lang="es-ES" altLang="es-ES" sz="1800" b="0" i="1" dirty="0">
                <a:solidFill>
                  <a:srgbClr val="92D050"/>
                </a:solidFill>
                <a:latin typeface="Futura Md BT" pitchFamily="34" charset="0"/>
              </a:rPr>
              <a:t>del total </a:t>
            </a:r>
          </a:p>
          <a:p>
            <a:pPr eaLnBrk="1" hangingPunct="1"/>
            <a:r>
              <a:rPr lang="es-ES" altLang="es-ES" sz="1800" b="0" i="1" dirty="0" smtClean="0">
                <a:solidFill>
                  <a:srgbClr val="92D050"/>
                </a:solidFill>
                <a:latin typeface="Futura Md BT" pitchFamily="34" charset="0"/>
              </a:rPr>
              <a:t>	de </a:t>
            </a:r>
            <a:r>
              <a:rPr lang="es-ES" altLang="es-ES" sz="1800" b="0" i="1" dirty="0">
                <a:solidFill>
                  <a:srgbClr val="92D050"/>
                </a:solidFill>
                <a:latin typeface="Futura Md BT" pitchFamily="34" charset="0"/>
              </a:rPr>
              <a:t>los </a:t>
            </a:r>
            <a:r>
              <a:rPr lang="es-ES" altLang="es-ES" sz="1800" b="0" i="1" dirty="0" smtClean="0">
                <a:solidFill>
                  <a:srgbClr val="92D050"/>
                </a:solidFill>
                <a:latin typeface="Futura Md BT" pitchFamily="34" charset="0"/>
              </a:rPr>
              <a:t>marroquíes </a:t>
            </a:r>
            <a:r>
              <a:rPr lang="es-ES" altLang="es-ES" sz="1800" b="0" i="1" dirty="0">
                <a:solidFill>
                  <a:srgbClr val="92D050"/>
                </a:solidFill>
                <a:latin typeface="Futura Md BT" pitchFamily="34" charset="0"/>
              </a:rPr>
              <a:t>en la provincia.</a:t>
            </a:r>
            <a:endParaRPr lang="es-ES" altLang="es-ES" sz="1800" b="0" dirty="0">
              <a:solidFill>
                <a:srgbClr val="92D050"/>
              </a:solidFill>
              <a:latin typeface="Futura Md BT" pitchFamily="34" charset="0"/>
            </a:endParaRPr>
          </a:p>
        </p:txBody>
      </p:sp>
      <p:sp>
        <p:nvSpPr>
          <p:cNvPr id="15" name="14 Rectángulo"/>
          <p:cNvSpPr/>
          <p:nvPr/>
        </p:nvSpPr>
        <p:spPr>
          <a:xfrm>
            <a:off x="3920344" y="6341258"/>
            <a:ext cx="5044144" cy="400110"/>
          </a:xfrm>
          <a:prstGeom prst="rect">
            <a:avLst/>
          </a:prstGeom>
        </p:spPr>
        <p:txBody>
          <a:bodyPr wrap="square">
            <a:spAutoFit/>
          </a:bodyPr>
          <a:lstStyle/>
          <a:p>
            <a:pPr algn="r"/>
            <a:r>
              <a:rPr lang="es-ES_tradnl" altLang="es-ES" sz="1000" dirty="0">
                <a:solidFill>
                  <a:srgbClr val="663300"/>
                </a:solidFill>
                <a:latin typeface="Futura Md BT" panose="020B0602020204020303" pitchFamily="34" charset="0"/>
              </a:rPr>
              <a:t>Fuente: Elaboración propia a partir </a:t>
            </a:r>
            <a:r>
              <a:rPr lang="es-ES" altLang="es-ES" sz="1000" dirty="0" smtClean="0">
                <a:solidFill>
                  <a:srgbClr val="663300"/>
                </a:solidFill>
                <a:latin typeface="Futura Md BT" panose="020B0602020204020303" pitchFamily="34" charset="0"/>
              </a:rPr>
              <a:t>datos </a:t>
            </a:r>
            <a:r>
              <a:rPr lang="es-ES" altLang="es-ES" sz="1000" dirty="0">
                <a:solidFill>
                  <a:srgbClr val="663300"/>
                </a:solidFill>
                <a:latin typeface="Futura Md BT" panose="020B0602020204020303" pitchFamily="34" charset="0"/>
              </a:rPr>
              <a:t>del INE </a:t>
            </a:r>
            <a:r>
              <a:rPr lang="es-ES" altLang="es-ES" sz="1000" dirty="0" smtClean="0">
                <a:solidFill>
                  <a:srgbClr val="663300"/>
                </a:solidFill>
                <a:latin typeface="Futura Md BT" panose="020B0602020204020303" pitchFamily="34" charset="0"/>
              </a:rPr>
              <a:t>01/01/2017 </a:t>
            </a:r>
            <a:r>
              <a:rPr lang="es-ES" altLang="es-ES" sz="1000" dirty="0">
                <a:solidFill>
                  <a:srgbClr val="663300"/>
                </a:solidFill>
                <a:latin typeface="Futura Md BT" panose="020B0602020204020303" pitchFamily="34" charset="0"/>
              </a:rPr>
              <a:t>y </a:t>
            </a:r>
            <a:endParaRPr lang="es-ES" altLang="es-ES" sz="1000" dirty="0" smtClean="0">
              <a:solidFill>
                <a:srgbClr val="663300"/>
              </a:solidFill>
              <a:latin typeface="Futura Md BT" panose="020B0602020204020303" pitchFamily="34" charset="0"/>
            </a:endParaRPr>
          </a:p>
          <a:p>
            <a:pPr algn="r"/>
            <a:r>
              <a:rPr lang="es-ES" altLang="es-ES" sz="1000" dirty="0" smtClean="0">
                <a:solidFill>
                  <a:srgbClr val="663300"/>
                </a:solidFill>
                <a:latin typeface="Futura Md BT" panose="020B0602020204020303" pitchFamily="34" charset="0"/>
              </a:rPr>
              <a:t>el </a:t>
            </a:r>
            <a:r>
              <a:rPr lang="es-ES" altLang="es-ES" sz="1000" dirty="0">
                <a:solidFill>
                  <a:srgbClr val="663300"/>
                </a:solidFill>
                <a:latin typeface="Futura Md BT" panose="020B0602020204020303" pitchFamily="34" charset="0"/>
              </a:rPr>
              <a:t>Ministerios de Asuntos Exteriores y Cooperación de España </a:t>
            </a:r>
            <a:r>
              <a:rPr lang="es-ES" altLang="es-ES" sz="1000" dirty="0" smtClean="0">
                <a:solidFill>
                  <a:srgbClr val="663300"/>
                </a:solidFill>
                <a:latin typeface="Futura Md BT" panose="020B0602020204020303" pitchFamily="34" charset="0"/>
              </a:rPr>
              <a:t>07/2017</a:t>
            </a:r>
            <a:endParaRPr lang="es-ES" altLang="es-ES" sz="1000" dirty="0">
              <a:solidFill>
                <a:srgbClr val="663300"/>
              </a:solidFill>
              <a:latin typeface="Futura Md BT" panose="020B0602020204020303" pitchFamily="34" charset="0"/>
            </a:endParaRPr>
          </a:p>
        </p:txBody>
      </p:sp>
      <p:pic>
        <p:nvPicPr>
          <p:cNvPr id="17"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125170" y="3166297"/>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156176" y="3711355"/>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909146" y="3275020"/>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516216" y="2919267"/>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http://www.paysdumonde.net/wp-content/uploads/2012/07/maroc-300x237.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092280" y="1345849"/>
            <a:ext cx="1907704" cy="150708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061546" y="3427420"/>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25 Imagen" descr="http://www.clovermr.com/wp-content/uploads/2015/07/trianglify-background-2-2-1024x5761.png"/>
          <p:cNvPicPr/>
          <p:nvPr/>
        </p:nvPicPr>
        <p:blipFill>
          <a:blip r:embed="rId9" cstate="print"/>
          <a:srcRect b="70757"/>
          <a:stretch>
            <a:fillRect/>
          </a:stretch>
        </p:blipFill>
        <p:spPr bwMode="auto">
          <a:xfrm>
            <a:off x="0" y="0"/>
            <a:ext cx="9144000" cy="1196751"/>
          </a:xfrm>
          <a:prstGeom prst="rect">
            <a:avLst/>
          </a:prstGeom>
          <a:noFill/>
          <a:ln w="9525">
            <a:noFill/>
            <a:miter lim="800000"/>
            <a:headEnd/>
            <a:tailEnd/>
          </a:ln>
        </p:spPr>
      </p:pic>
      <p:sp>
        <p:nvSpPr>
          <p:cNvPr id="27" name="26 Rectángulo"/>
          <p:cNvSpPr/>
          <p:nvPr/>
        </p:nvSpPr>
        <p:spPr>
          <a:xfrm>
            <a:off x="5886783" y="260648"/>
            <a:ext cx="2861681"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M</a:t>
            </a:r>
            <a:r>
              <a:rPr lang="es-ES" altLang="es-ES" sz="3600" dirty="0" smtClean="0">
                <a:solidFill>
                  <a:srgbClr val="FFFF00"/>
                </a:solidFill>
                <a:latin typeface="Futura Md BT" panose="020B0602020204020303" pitchFamily="34" charset="0"/>
                <a:cs typeface="EucrosiaUPC" panose="02020603050405020304" pitchFamily="18" charset="-34"/>
              </a:rPr>
              <a:t>arroquíes</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1936202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p:nvPr/>
        </p:nvPicPr>
        <p:blipFill>
          <a:blip r:embed="rId3" cstate="print">
            <a:duotone>
              <a:schemeClr val="accent3">
                <a:shade val="45000"/>
                <a:satMod val="135000"/>
              </a:schemeClr>
              <a:prstClr val="white"/>
            </a:duotone>
          </a:blip>
          <a:srcRect l="25393" t="13158" r="25484" b="29699"/>
          <a:stretch>
            <a:fillRect/>
          </a:stretch>
        </p:blipFill>
        <p:spPr bwMode="auto">
          <a:xfrm>
            <a:off x="3923928" y="2492896"/>
            <a:ext cx="5040560" cy="3888432"/>
          </a:xfrm>
          <a:prstGeom prst="rect">
            <a:avLst/>
          </a:prstGeom>
          <a:noFill/>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2" name="1 Rectángulo"/>
          <p:cNvSpPr/>
          <p:nvPr/>
        </p:nvSpPr>
        <p:spPr>
          <a:xfrm>
            <a:off x="263757" y="1342509"/>
            <a:ext cx="8669517" cy="923330"/>
          </a:xfrm>
          <a:prstGeom prst="rect">
            <a:avLst/>
          </a:prstGeom>
        </p:spPr>
        <p:txBody>
          <a:bodyPr wrap="square">
            <a:spAutoFit/>
          </a:bodyPr>
          <a:lstStyle/>
          <a:p>
            <a:pPr algn="ctr"/>
            <a:endParaRPr lang="es-ES" altLang="es-ES" sz="1600" dirty="0" smtClean="0">
              <a:solidFill>
                <a:srgbClr val="FFC000"/>
              </a:solidFill>
              <a:latin typeface="Futura Md BT" panose="020B0602020204020303" pitchFamily="34" charset="0"/>
              <a:cs typeface="EucrosiaUPC" panose="02020603050405020304" pitchFamily="18" charset="-34"/>
            </a:endParaRPr>
          </a:p>
          <a:p>
            <a:pPr algn="ctr"/>
            <a:r>
              <a:rPr lang="es-ES" b="1" dirty="0" smtClean="0">
                <a:solidFill>
                  <a:srgbClr val="00B050"/>
                </a:solidFill>
                <a:latin typeface="Futura Md BT" panose="020B0602020204020303" pitchFamily="34" charset="0"/>
              </a:rPr>
              <a:t>Concesión </a:t>
            </a:r>
            <a:r>
              <a:rPr lang="es-ES" b="1" dirty="0">
                <a:solidFill>
                  <a:srgbClr val="00B050"/>
                </a:solidFill>
                <a:latin typeface="Futura Md BT" panose="020B0602020204020303" pitchFamily="34" charset="0"/>
              </a:rPr>
              <a:t>de la nacionalidad española por zonas geográficas de nacimiento </a:t>
            </a:r>
            <a:r>
              <a:rPr lang="es-ES" b="1" dirty="0" smtClean="0">
                <a:solidFill>
                  <a:srgbClr val="00B050"/>
                </a:solidFill>
                <a:latin typeface="Futura Md BT" panose="020B0602020204020303" pitchFamily="34" charset="0"/>
              </a:rPr>
              <a:t>en </a:t>
            </a:r>
            <a:r>
              <a:rPr lang="es-ES" b="1" dirty="0">
                <a:solidFill>
                  <a:srgbClr val="00B050"/>
                </a:solidFill>
                <a:latin typeface="Futura Md BT" panose="020B0602020204020303" pitchFamily="34" charset="0"/>
              </a:rPr>
              <a:t>la provincia de Alicante</a:t>
            </a:r>
          </a:p>
        </p:txBody>
      </p:sp>
      <p:pic>
        <p:nvPicPr>
          <p:cNvPr id="16" name="15 Imagen" descr="http://www.clovermr.com/wp-content/uploads/2015/07/trianglify-background-2-2-1024x5761.png"/>
          <p:cNvPicPr/>
          <p:nvPr/>
        </p:nvPicPr>
        <p:blipFill>
          <a:blip r:embed="rId7" cstate="print"/>
          <a:srcRect b="70757"/>
          <a:stretch>
            <a:fillRect/>
          </a:stretch>
        </p:blipFill>
        <p:spPr bwMode="auto">
          <a:xfrm>
            <a:off x="0" y="1"/>
            <a:ext cx="9144000" cy="1196751"/>
          </a:xfrm>
          <a:prstGeom prst="rect">
            <a:avLst/>
          </a:prstGeom>
          <a:noFill/>
          <a:ln w="9525">
            <a:noFill/>
            <a:miter lim="800000"/>
            <a:headEnd/>
            <a:tailEnd/>
          </a:ln>
        </p:spPr>
      </p:pic>
      <p:sp>
        <p:nvSpPr>
          <p:cNvPr id="17" name="16 Rectángulo"/>
          <p:cNvSpPr/>
          <p:nvPr/>
        </p:nvSpPr>
        <p:spPr>
          <a:xfrm>
            <a:off x="4211960" y="260648"/>
            <a:ext cx="4426212" cy="646331"/>
          </a:xfrm>
          <a:prstGeom prst="rect">
            <a:avLst/>
          </a:prstGeom>
        </p:spPr>
        <p:txBody>
          <a:bodyPr wrap="none">
            <a:spAutoFit/>
          </a:bodyPr>
          <a:lstStyle/>
          <a:p>
            <a:r>
              <a:rPr lang="es-ES" altLang="es-ES" sz="3600" dirty="0" smtClean="0">
                <a:solidFill>
                  <a:schemeClr val="bg1"/>
                </a:solidFill>
                <a:latin typeface="Futura Md BT" panose="020B0602020204020303" pitchFamily="34" charset="0"/>
                <a:cs typeface="EucrosiaUPC" panose="02020603050405020304" pitchFamily="18" charset="-34"/>
              </a:rPr>
              <a:t>N</a:t>
            </a:r>
            <a:r>
              <a:rPr lang="es-ES" altLang="es-ES" sz="3600" dirty="0" smtClean="0">
                <a:solidFill>
                  <a:srgbClr val="FFFF00"/>
                </a:solidFill>
                <a:latin typeface="Futura Md BT" panose="020B0602020204020303" pitchFamily="34" charset="0"/>
                <a:cs typeface="EucrosiaUPC" panose="02020603050405020304" pitchFamily="18" charset="-34"/>
              </a:rPr>
              <a:t>acionalizaciones</a:t>
            </a:r>
            <a:endParaRPr lang="es-ES" sz="3600" dirty="0">
              <a:solidFill>
                <a:srgbClr val="FFFF00"/>
              </a:solidFill>
            </a:endParaRPr>
          </a:p>
        </p:txBody>
      </p:sp>
      <p:pic>
        <p:nvPicPr>
          <p:cNvPr id="15367" name="Picture 7" descr="https://www.viavansi.com/blog-xnoccio/wp-content/uploads/sites/2/2014/02/DNI-Pass-584x304.pn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11961" r="11063"/>
          <a:stretch/>
        </p:blipFill>
        <p:spPr bwMode="auto">
          <a:xfrm rot="558226">
            <a:off x="1486344" y="5000524"/>
            <a:ext cx="1719720" cy="1162964"/>
          </a:xfrm>
          <a:prstGeom prst="rect">
            <a:avLst/>
          </a:prstGeom>
          <a:noFill/>
          <a:extLst>
            <a:ext uri="{909E8E84-426E-40DD-AFC4-6F175D3DCCD1}">
              <a14:hiddenFill xmlns="" xmlns:a14="http://schemas.microsoft.com/office/drawing/2010/main">
                <a:solidFill>
                  <a:srgbClr val="FFFFFF"/>
                </a:solidFill>
              </a14:hiddenFill>
            </a:ext>
          </a:extLst>
        </p:spPr>
      </p:pic>
      <p:sp>
        <p:nvSpPr>
          <p:cNvPr id="28673" name="Rectangle 1"/>
          <p:cNvSpPr>
            <a:spLocks noChangeArrowheads="1"/>
          </p:cNvSpPr>
          <p:nvPr/>
        </p:nvSpPr>
        <p:spPr bwMode="auto">
          <a:xfrm>
            <a:off x="467544" y="2348880"/>
            <a:ext cx="3324225" cy="1216025"/>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1 de cada 2 nacionalizados en la provincia de Alicante es de origen americano (59,8%), 1 de cada 4 es africano (28,3%).</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467544" y="3789040"/>
            <a:ext cx="3324225" cy="1198562"/>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Marruecos, Ecuador y Colombia representan el 52,6% de las nacionalizaciones en la provincia de Alicante.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5" name="Rectangle 3"/>
          <p:cNvSpPr>
            <a:spLocks noChangeArrowheads="1"/>
          </p:cNvSpPr>
          <p:nvPr/>
        </p:nvSpPr>
        <p:spPr bwMode="auto">
          <a:xfrm>
            <a:off x="3923929" y="6381328"/>
            <a:ext cx="5040560" cy="4766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76923C"/>
                </a:solidFill>
                <a:effectLst/>
                <a:latin typeface="Futura Lt BT" pitchFamily="34" charset="0"/>
                <a:cs typeface="Arial" pitchFamily="34" charset="0"/>
              </a:rPr>
              <a:t>Gráfico 25. Motivo de concesión de nacionalidad en la provincia de Alicante. | Elaboración propia. Fuente: OPI, 31/12/2017</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43714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00B05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2" name="1 Rectángulo"/>
          <p:cNvSpPr/>
          <p:nvPr/>
        </p:nvSpPr>
        <p:spPr>
          <a:xfrm>
            <a:off x="4355976" y="1340768"/>
            <a:ext cx="4572000" cy="646331"/>
          </a:xfrm>
          <a:prstGeom prst="rect">
            <a:avLst/>
          </a:prstGeom>
        </p:spPr>
        <p:txBody>
          <a:bodyPr>
            <a:spAutoFit/>
          </a:bodyPr>
          <a:lstStyle/>
          <a:p>
            <a:r>
              <a:rPr lang="es-ES" b="1" dirty="0" smtClean="0">
                <a:solidFill>
                  <a:srgbClr val="00B050"/>
                </a:solidFill>
                <a:latin typeface="Futura Md BT" panose="020B0602020204020303" pitchFamily="34" charset="0"/>
              </a:rPr>
              <a:t>Nacimientos </a:t>
            </a:r>
            <a:r>
              <a:rPr lang="es-ES" b="1" dirty="0">
                <a:solidFill>
                  <a:srgbClr val="00B050"/>
                </a:solidFill>
                <a:latin typeface="Futura Md BT" panose="020B0602020204020303" pitchFamily="34" charset="0"/>
              </a:rPr>
              <a:t>de madre extranjera en España (principales provincias</a:t>
            </a:r>
            <a:r>
              <a:rPr lang="es-ES" b="1" dirty="0" smtClean="0">
                <a:solidFill>
                  <a:srgbClr val="00B050"/>
                </a:solidFill>
                <a:latin typeface="Futura Md BT" panose="020B0602020204020303" pitchFamily="34" charset="0"/>
              </a:rPr>
              <a:t>)</a:t>
            </a:r>
            <a:endParaRPr lang="es-ES" b="1" dirty="0">
              <a:solidFill>
                <a:srgbClr val="00B050"/>
              </a:solidFill>
              <a:latin typeface="Futura Md BT" panose="020B0602020204020303" pitchFamily="34" charset="0"/>
            </a:endParaRPr>
          </a:p>
        </p:txBody>
      </p:sp>
      <p:sp>
        <p:nvSpPr>
          <p:cNvPr id="17" name="16 Rectángulo"/>
          <p:cNvSpPr/>
          <p:nvPr/>
        </p:nvSpPr>
        <p:spPr>
          <a:xfrm>
            <a:off x="4211960" y="6237312"/>
            <a:ext cx="4572000" cy="400110"/>
          </a:xfrm>
          <a:prstGeom prst="rect">
            <a:avLst/>
          </a:prstGeom>
        </p:spPr>
        <p:txBody>
          <a:bodyPr>
            <a:spAutoFit/>
          </a:bodyPr>
          <a:lstStyle/>
          <a:p>
            <a:r>
              <a:rPr lang="es-ES" sz="1000" dirty="0" smtClean="0"/>
              <a:t>Tabla 21. Nacimientos de madre extranjera en España (principales provincias). | Elaboración propia. Fuente: INE, 01/01/2017</a:t>
            </a:r>
            <a:endParaRPr lang="es-ES" sz="1000" dirty="0"/>
          </a:p>
        </p:txBody>
      </p:sp>
      <p:pic>
        <p:nvPicPr>
          <p:cNvPr id="16389" name="Picture 5" descr="http://health.hamiltontn.org/portals/14/AllServices/ChildHealth/Images/BF%20icon.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9552" y="1556792"/>
            <a:ext cx="1120289" cy="115826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5424239" y="5284812"/>
            <a:ext cx="3324225" cy="952500"/>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1 de cada 5 nacimientos en la provincia de Alicante es de madre extranjera</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 name="21 Tabla"/>
          <p:cNvGraphicFramePr>
            <a:graphicFrameLocks noGrp="1"/>
          </p:cNvGraphicFramePr>
          <p:nvPr/>
        </p:nvGraphicFramePr>
        <p:xfrm>
          <a:off x="2339752" y="2276871"/>
          <a:ext cx="6456040" cy="2872351"/>
        </p:xfrm>
        <a:graphic>
          <a:graphicData uri="http://schemas.openxmlformats.org/drawingml/2006/table">
            <a:tbl>
              <a:tblPr/>
              <a:tblGrid>
                <a:gridCol w="2152443"/>
                <a:gridCol w="1766373"/>
                <a:gridCol w="1296373"/>
                <a:gridCol w="1240851"/>
              </a:tblGrid>
              <a:tr h="216484">
                <a:tc>
                  <a:txBody>
                    <a:bodyPr/>
                    <a:lstStyle/>
                    <a:p>
                      <a:endParaRPr lang="es-ES" sz="1100" dirty="0">
                        <a:solidFill>
                          <a:srgbClr val="000000"/>
                        </a:solidFill>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 Nacimientos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gridSpan="2">
                  <a:txBody>
                    <a:bodyPr/>
                    <a:lstStyle/>
                    <a:p>
                      <a:pPr algn="ctr">
                        <a:lnSpc>
                          <a:spcPct val="115000"/>
                        </a:lnSpc>
                        <a:spcAft>
                          <a:spcPts val="0"/>
                        </a:spcAft>
                      </a:pPr>
                      <a:r>
                        <a:rPr lang="es-ES" sz="800" b="1">
                          <a:solidFill>
                            <a:srgbClr val="663300"/>
                          </a:solidFill>
                          <a:latin typeface="Futura Lt BT"/>
                          <a:ea typeface="Times New Roman"/>
                          <a:cs typeface="Arial"/>
                        </a:rPr>
                        <a:t>Madre extranjera</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hMerge="1">
                  <a:txBody>
                    <a:bodyPr/>
                    <a:lstStyle/>
                    <a:p>
                      <a:endParaRPr lang="es-ES"/>
                    </a:p>
                  </a:txBody>
                  <a:tcPr/>
                </a:tc>
              </a:tr>
              <a:tr h="216484">
                <a:tc>
                  <a:txBody>
                    <a:bodyPr/>
                    <a:lstStyle/>
                    <a:p>
                      <a:endParaRPr lang="es-ES" sz="1100">
                        <a:solidFill>
                          <a:srgbClr val="000000"/>
                        </a:solidFill>
                        <a:latin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endParaRPr lang="es-ES" sz="1100" dirty="0">
                        <a:solidFill>
                          <a:srgbClr val="000000"/>
                        </a:solidFill>
                        <a:latin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Nacimientos</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 sobre total</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81059">
                <a:tc>
                  <a:txBody>
                    <a:bodyPr/>
                    <a:lstStyle/>
                    <a:p>
                      <a:pPr algn="ctr">
                        <a:lnSpc>
                          <a:spcPct val="115000"/>
                        </a:lnSpc>
                        <a:spcAft>
                          <a:spcPts val="0"/>
                        </a:spcAft>
                      </a:pPr>
                      <a:r>
                        <a:rPr lang="es-ES" sz="800" b="1">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410.583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75.987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18,5%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Madrid</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63.112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13.236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21,0%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Barcelona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50.670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12.391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24,5%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196804">
                <a:tc>
                  <a:txBody>
                    <a:bodyPr/>
                    <a:lstStyle/>
                    <a:p>
                      <a:pPr algn="ctr">
                        <a:lnSpc>
                          <a:spcPct val="115000"/>
                        </a:lnSpc>
                        <a:spcAft>
                          <a:spcPts val="0"/>
                        </a:spcAft>
                      </a:pPr>
                      <a:r>
                        <a:rPr lang="es-ES" sz="800">
                          <a:solidFill>
                            <a:srgbClr val="663300"/>
                          </a:solidFill>
                          <a:latin typeface="Futura Lt BT"/>
                          <a:ea typeface="Times New Roman"/>
                          <a:cs typeface="Arial"/>
                        </a:rPr>
                        <a:t>Murcia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15.528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3.618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23,3%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191884">
                <a:tc>
                  <a:txBody>
                    <a:bodyPr/>
                    <a:lstStyle/>
                    <a:p>
                      <a:pPr algn="ctr">
                        <a:lnSpc>
                          <a:spcPct val="115000"/>
                        </a:lnSpc>
                        <a:spcAft>
                          <a:spcPts val="0"/>
                        </a:spcAft>
                      </a:pPr>
                      <a:r>
                        <a:rPr lang="es-ES" sz="800">
                          <a:solidFill>
                            <a:srgbClr val="663300"/>
                          </a:solidFill>
                          <a:latin typeface="Futura Lt BT"/>
                          <a:ea typeface="Times New Roman"/>
                          <a:cs typeface="Arial"/>
                        </a:rPr>
                        <a:t>Valencia/Valéncia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21.635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3.593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16,6%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196804">
                <a:tc>
                  <a:txBody>
                    <a:bodyPr/>
                    <a:lstStyle/>
                    <a:p>
                      <a:pPr algn="ctr">
                        <a:lnSpc>
                          <a:spcPct val="115000"/>
                        </a:lnSpc>
                        <a:spcAft>
                          <a:spcPts val="0"/>
                        </a:spcAft>
                      </a:pPr>
                      <a:r>
                        <a:rPr lang="es-ES" sz="800" b="1">
                          <a:solidFill>
                            <a:srgbClr val="663300"/>
                          </a:solidFill>
                          <a:latin typeface="Futura Lt BT"/>
                          <a:ea typeface="Times New Roman"/>
                          <a:cs typeface="Arial"/>
                        </a:rPr>
                        <a:t>Alicante/Alacant</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15.259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3.398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22,3%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Balears, Illes</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10.616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2.945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27,7%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Málaga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14.979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2.659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17,8%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Girona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7.175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2.568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35,8%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Almería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7.816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2.424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31,0%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9104">
                <a:tc>
                  <a:txBody>
                    <a:bodyPr/>
                    <a:lstStyle/>
                    <a:p>
                      <a:pPr algn="ctr">
                        <a:lnSpc>
                          <a:spcPct val="115000"/>
                        </a:lnSpc>
                        <a:spcAft>
                          <a:spcPts val="0"/>
                        </a:spcAft>
                      </a:pPr>
                      <a:r>
                        <a:rPr lang="es-ES" sz="800">
                          <a:solidFill>
                            <a:srgbClr val="663300"/>
                          </a:solidFill>
                          <a:latin typeface="Futura Lt BT"/>
                          <a:ea typeface="Times New Roman"/>
                          <a:cs typeface="Arial"/>
                        </a:rPr>
                        <a:t>Tarragona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7.223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2.046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28,3%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9104">
                <a:tc>
                  <a:txBody>
                    <a:bodyPr/>
                    <a:lstStyle/>
                    <a:p>
                      <a:pPr algn="ctr">
                        <a:lnSpc>
                          <a:spcPct val="115000"/>
                        </a:lnSpc>
                        <a:spcAft>
                          <a:spcPts val="0"/>
                        </a:spcAft>
                      </a:pPr>
                      <a:r>
                        <a:rPr lang="es-ES" sz="800" dirty="0">
                          <a:solidFill>
                            <a:srgbClr val="663300"/>
                          </a:solidFill>
                          <a:latin typeface="Futura Lt BT"/>
                          <a:ea typeface="Times New Roman"/>
                          <a:cs typeface="Arial"/>
                        </a:rPr>
                        <a:t>Resto</a:t>
                      </a:r>
                      <a:endParaRPr lang="es-E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196.570</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27.109</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dirty="0">
                          <a:solidFill>
                            <a:srgbClr val="663300"/>
                          </a:solidFill>
                          <a:latin typeface="Futura Lt BT"/>
                          <a:ea typeface="Times New Roman"/>
                          <a:cs typeface="Arial"/>
                        </a:rPr>
                        <a:t>13,8%</a:t>
                      </a:r>
                      <a:endParaRPr lang="es-E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23" name="21 Marcador de contenido" descr="14344-Comarcas-de-la-Provincia-de-Alicante.jpg"/>
          <p:cNvPicPr>
            <a:picLocks noGrp="1" noChangeAspect="1"/>
          </p:cNvPicPr>
          <p:nvPr>
            <p:ph sz="half" idx="2"/>
          </p:nvPr>
        </p:nvPicPr>
        <p:blipFill>
          <a:blip r:embed="rId7" cstate="print"/>
          <a:stretch>
            <a:fillRect/>
          </a:stretch>
        </p:blipFill>
        <p:spPr>
          <a:xfrm>
            <a:off x="251520" y="2852936"/>
            <a:ext cx="2109408" cy="2176444"/>
          </a:xfrm>
        </p:spPr>
      </p:pic>
      <p:pic>
        <p:nvPicPr>
          <p:cNvPr id="8194" name="Picture 2"/>
          <p:cNvPicPr>
            <a:picLocks noChangeAspect="1" noChangeArrowheads="1"/>
          </p:cNvPicPr>
          <p:nvPr/>
        </p:nvPicPr>
        <p:blipFill>
          <a:blip r:embed="rId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131840" y="1196752"/>
            <a:ext cx="1296144" cy="12961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23 Imagen" descr="http://www.clovermr.com/wp-content/uploads/2015/07/trianglify-background-2-2-1024x5761.png"/>
          <p:cNvPicPr/>
          <p:nvPr/>
        </p:nvPicPr>
        <p:blipFill>
          <a:blip r:embed="rId9" cstate="print"/>
          <a:srcRect b="70757"/>
          <a:stretch>
            <a:fillRect/>
          </a:stretch>
        </p:blipFill>
        <p:spPr bwMode="auto">
          <a:xfrm>
            <a:off x="0" y="1"/>
            <a:ext cx="9144000" cy="1196751"/>
          </a:xfrm>
          <a:prstGeom prst="rect">
            <a:avLst/>
          </a:prstGeom>
          <a:noFill/>
          <a:ln w="9525">
            <a:noFill/>
            <a:miter lim="800000"/>
            <a:headEnd/>
            <a:tailEnd/>
          </a:ln>
        </p:spPr>
      </p:pic>
      <p:sp>
        <p:nvSpPr>
          <p:cNvPr id="25" name="24 Rectángulo"/>
          <p:cNvSpPr/>
          <p:nvPr/>
        </p:nvSpPr>
        <p:spPr>
          <a:xfrm>
            <a:off x="4572000" y="323945"/>
            <a:ext cx="3888598" cy="584775"/>
          </a:xfrm>
          <a:prstGeom prst="rect">
            <a:avLst/>
          </a:prstGeom>
        </p:spPr>
        <p:txBody>
          <a:bodyPr wrap="square">
            <a:spAutoFit/>
          </a:bodyPr>
          <a:lstStyle/>
          <a:p>
            <a:pPr algn="r"/>
            <a:r>
              <a:rPr lang="es-ES" altLang="es-ES" sz="3200" dirty="0" smtClean="0">
                <a:solidFill>
                  <a:srgbClr val="FFFF00"/>
                </a:solidFill>
                <a:latin typeface="Futura Md BT" panose="020B0602020204020303" pitchFamily="34" charset="0"/>
                <a:cs typeface="EucrosiaUPC" panose="02020603050405020304" pitchFamily="18" charset="-34"/>
              </a:rPr>
              <a:t>Ni</a:t>
            </a:r>
            <a:r>
              <a:rPr lang="es-ES" altLang="es-ES" sz="3200" dirty="0" smtClean="0">
                <a:solidFill>
                  <a:schemeClr val="bg1"/>
                </a:solidFill>
                <a:latin typeface="Futura Md BT" panose="020B0602020204020303" pitchFamily="34" charset="0"/>
                <a:cs typeface="EucrosiaUPC" panose="02020603050405020304" pitchFamily="18" charset="-34"/>
              </a:rPr>
              <a:t>ñ</a:t>
            </a:r>
            <a:r>
              <a:rPr lang="es-ES" altLang="es-ES" sz="3200" dirty="0" smtClean="0">
                <a:solidFill>
                  <a:srgbClr val="FFFF00"/>
                </a:solidFill>
                <a:latin typeface="Futura Md BT" panose="020B0602020204020303" pitchFamily="34" charset="0"/>
                <a:cs typeface="EucrosiaUPC" panose="02020603050405020304" pitchFamily="18" charset="-34"/>
              </a:rPr>
              <a:t>ez</a:t>
            </a:r>
            <a:r>
              <a:rPr lang="es-ES" altLang="es-ES" sz="3200" dirty="0" smtClean="0">
                <a:solidFill>
                  <a:srgbClr val="00B050"/>
                </a:solidFill>
                <a:latin typeface="Futura Md BT" panose="020B0602020204020303" pitchFamily="34" charset="0"/>
                <a:cs typeface="EucrosiaUPC" panose="02020603050405020304" pitchFamily="18" charset="-34"/>
              </a:rPr>
              <a:t> </a:t>
            </a:r>
            <a:r>
              <a:rPr lang="es-ES" altLang="es-ES" sz="3200" dirty="0" smtClean="0">
                <a:solidFill>
                  <a:srgbClr val="FFFF00"/>
                </a:solidFill>
                <a:latin typeface="Futura Md BT" panose="020B0602020204020303" pitchFamily="34" charset="0"/>
                <a:cs typeface="EucrosiaUPC" panose="02020603050405020304" pitchFamily="18" charset="-34"/>
              </a:rPr>
              <a:t>nacida</a:t>
            </a:r>
          </a:p>
        </p:txBody>
      </p:sp>
    </p:spTree>
    <p:extLst>
      <p:ext uri="{BB962C8B-B14F-4D97-AF65-F5344CB8AC3E}">
        <p14:creationId xmlns="" xmlns:p14="http://schemas.microsoft.com/office/powerpoint/2010/main" val="3304761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4" name="13 Rectángulo"/>
          <p:cNvSpPr/>
          <p:nvPr/>
        </p:nvSpPr>
        <p:spPr>
          <a:xfrm>
            <a:off x="4283968" y="6423139"/>
            <a:ext cx="4572000" cy="246221"/>
          </a:xfrm>
          <a:prstGeom prst="rect">
            <a:avLst/>
          </a:prstGeom>
        </p:spPr>
        <p:txBody>
          <a:bodyPr>
            <a:spAutoFit/>
          </a:bodyPr>
          <a:lstStyle/>
          <a:p>
            <a:pPr algn="r"/>
            <a:r>
              <a:rPr lang="es-ES_tradnl" altLang="es-ES" sz="1000" dirty="0" smtClean="0">
                <a:solidFill>
                  <a:srgbClr val="663300"/>
                </a:solidFill>
                <a:latin typeface="Futura Md BT" pitchFamily="34" charset="0"/>
              </a:rPr>
              <a:t>Fuente:</a:t>
            </a:r>
            <a:r>
              <a:rPr lang="es-ES" altLang="es-ES" sz="1000" dirty="0" smtClean="0">
                <a:latin typeface="Futura Md BT" pitchFamily="34" charset="0"/>
              </a:rPr>
              <a:t> </a:t>
            </a:r>
            <a:r>
              <a:rPr lang="es-ES" sz="1000" dirty="0" smtClean="0">
                <a:solidFill>
                  <a:srgbClr val="663300"/>
                </a:solidFill>
                <a:latin typeface="Futura Md BT" panose="020B0602020204020303" pitchFamily="34" charset="0"/>
              </a:rPr>
              <a:t>Elaboración propia. Fuente: INE, 01/01/2017.</a:t>
            </a:r>
            <a:endParaRPr lang="es-ES" altLang="es-ES" sz="1000" dirty="0">
              <a:solidFill>
                <a:srgbClr val="663300"/>
              </a:solidFill>
              <a:latin typeface="Futura Md BT" pitchFamily="34" charset="0"/>
            </a:endParaRPr>
          </a:p>
        </p:txBody>
      </p:sp>
      <p:sp>
        <p:nvSpPr>
          <p:cNvPr id="2" name="1 Rectángulo"/>
          <p:cNvSpPr/>
          <p:nvPr/>
        </p:nvSpPr>
        <p:spPr>
          <a:xfrm>
            <a:off x="263758" y="1365510"/>
            <a:ext cx="8592210" cy="646331"/>
          </a:xfrm>
          <a:prstGeom prst="rect">
            <a:avLst/>
          </a:prstGeom>
        </p:spPr>
        <p:txBody>
          <a:bodyPr wrap="square">
            <a:spAutoFit/>
          </a:bodyPr>
          <a:lstStyle/>
          <a:p>
            <a:pPr algn="ctr"/>
            <a:r>
              <a:rPr lang="es-ES" b="1" dirty="0" smtClean="0">
                <a:solidFill>
                  <a:srgbClr val="00B050"/>
                </a:solidFill>
                <a:latin typeface="Futura Md BT" panose="020B0602020204020303" pitchFamily="34" charset="0"/>
              </a:rPr>
              <a:t> Origen por zona geográfica de la población extranjera que vive </a:t>
            </a:r>
          </a:p>
          <a:p>
            <a:pPr algn="ctr"/>
            <a:r>
              <a:rPr lang="es-ES" b="1" dirty="0" smtClean="0">
                <a:solidFill>
                  <a:srgbClr val="00B050"/>
                </a:solidFill>
                <a:latin typeface="Futura Md BT" panose="020B0602020204020303" pitchFamily="34" charset="0"/>
              </a:rPr>
              <a:t>en </a:t>
            </a:r>
            <a:r>
              <a:rPr lang="es-ES" b="1" dirty="0">
                <a:solidFill>
                  <a:srgbClr val="00B050"/>
                </a:solidFill>
                <a:latin typeface="Futura Md BT" panose="020B0602020204020303" pitchFamily="34" charset="0"/>
              </a:rPr>
              <a:t>la provincia de Alicante</a:t>
            </a:r>
          </a:p>
        </p:txBody>
      </p:sp>
      <p:pic>
        <p:nvPicPr>
          <p:cNvPr id="17" name="16 Imagen" descr="http://www.clovermr.com/wp-content/uploads/2015/07/trianglify-background-2-2-1024x5761.png"/>
          <p:cNvPicPr/>
          <p:nvPr/>
        </p:nvPicPr>
        <p:blipFill>
          <a:blip r:embed="rId6" cstate="print"/>
          <a:srcRect b="70757"/>
          <a:stretch>
            <a:fillRect/>
          </a:stretch>
        </p:blipFill>
        <p:spPr bwMode="auto">
          <a:xfrm>
            <a:off x="0" y="0"/>
            <a:ext cx="9144000" cy="1196751"/>
          </a:xfrm>
          <a:prstGeom prst="rect">
            <a:avLst/>
          </a:prstGeom>
          <a:noFill/>
          <a:ln w="9525">
            <a:noFill/>
            <a:miter lim="800000"/>
            <a:headEnd/>
            <a:tailEnd/>
          </a:ln>
        </p:spPr>
      </p:pic>
      <p:sp>
        <p:nvSpPr>
          <p:cNvPr id="22" name="21 Rectángulo"/>
          <p:cNvSpPr/>
          <p:nvPr/>
        </p:nvSpPr>
        <p:spPr>
          <a:xfrm>
            <a:off x="3275856" y="260648"/>
            <a:ext cx="5346335"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O</a:t>
            </a:r>
            <a:r>
              <a:rPr lang="es-ES" altLang="es-ES" sz="3600" dirty="0" smtClean="0">
                <a:solidFill>
                  <a:srgbClr val="FFFF00"/>
                </a:solidFill>
                <a:latin typeface="Futura Md BT" panose="020B0602020204020303" pitchFamily="34" charset="0"/>
                <a:cs typeface="EucrosiaUPC" panose="02020603050405020304" pitchFamily="18" charset="-34"/>
              </a:rPr>
              <a:t>rigen por continente</a:t>
            </a:r>
            <a:endParaRPr lang="es-ES" altLang="es-ES" sz="3600" dirty="0">
              <a:solidFill>
                <a:srgbClr val="FFFF00"/>
              </a:solidFill>
              <a:latin typeface="Futura Md BT" panose="020B0602020204020303" pitchFamily="34" charset="0"/>
              <a:cs typeface="EucrosiaUPC" panose="02020603050405020304" pitchFamily="18" charset="-34"/>
            </a:endParaRPr>
          </a:p>
        </p:txBody>
      </p:sp>
      <p:sp>
        <p:nvSpPr>
          <p:cNvPr id="24577" name="Rectangle 1"/>
          <p:cNvSpPr>
            <a:spLocks noChangeArrowheads="1"/>
          </p:cNvSpPr>
          <p:nvPr/>
        </p:nvSpPr>
        <p:spPr bwMode="auto">
          <a:xfrm>
            <a:off x="1043608" y="5373217"/>
            <a:ext cx="7920880" cy="648071"/>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El 63,5% de las personas extranjeras que viven en Alicante son de origen europeo. Y el 51,6% de la Unión Europea.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22 Imagen"/>
          <p:cNvPicPr/>
          <p:nvPr/>
        </p:nvPicPr>
        <p:blipFill>
          <a:blip r:embed="rId7" cstate="print">
            <a:duotone>
              <a:schemeClr val="accent3">
                <a:shade val="45000"/>
                <a:satMod val="135000"/>
              </a:schemeClr>
              <a:prstClr val="white"/>
            </a:duotone>
          </a:blip>
          <a:srcRect r="7546"/>
          <a:stretch>
            <a:fillRect/>
          </a:stretch>
        </p:blipFill>
        <p:spPr bwMode="auto">
          <a:xfrm>
            <a:off x="1165542" y="1724025"/>
            <a:ext cx="6812915" cy="3409950"/>
          </a:xfrm>
          <a:prstGeom prst="rect">
            <a:avLst/>
          </a:prstGeom>
          <a:noFill/>
        </p:spPr>
      </p:pic>
    </p:spTree>
    <p:extLst>
      <p:ext uri="{BB962C8B-B14F-4D97-AF65-F5344CB8AC3E}">
        <p14:creationId xmlns="" xmlns:p14="http://schemas.microsoft.com/office/powerpoint/2010/main" val="354087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327853" y="0"/>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FF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12 Rectángulo"/>
          <p:cNvSpPr/>
          <p:nvPr/>
        </p:nvSpPr>
        <p:spPr>
          <a:xfrm>
            <a:off x="4283968" y="6423139"/>
            <a:ext cx="4572000" cy="246221"/>
          </a:xfrm>
          <a:prstGeom prst="rect">
            <a:avLst/>
          </a:prstGeom>
        </p:spPr>
        <p:txBody>
          <a:bodyPr>
            <a:spAutoFit/>
          </a:bodyPr>
          <a:lstStyle/>
          <a:p>
            <a:pPr algn="r"/>
            <a:r>
              <a:rPr lang="es-ES_tradnl" altLang="es-ES" sz="1000" dirty="0" smtClean="0">
                <a:solidFill>
                  <a:srgbClr val="663300"/>
                </a:solidFill>
                <a:latin typeface="Futura Md BT" pitchFamily="34" charset="0"/>
              </a:rPr>
              <a:t>Fuente:</a:t>
            </a:r>
            <a:r>
              <a:rPr lang="es-ES" altLang="es-ES" sz="1000" dirty="0" smtClean="0">
                <a:latin typeface="Futura Md BT" pitchFamily="34" charset="0"/>
              </a:rPr>
              <a:t> </a:t>
            </a:r>
            <a:r>
              <a:rPr lang="es-ES" sz="1000" dirty="0" smtClean="0">
                <a:solidFill>
                  <a:srgbClr val="663300"/>
                </a:solidFill>
                <a:latin typeface="Futura Md BT" panose="020B0602020204020303" pitchFamily="34" charset="0"/>
              </a:rPr>
              <a:t>Elaboración propia. Fuente: INE, 01/01/2017.</a:t>
            </a:r>
            <a:endParaRPr lang="es-ES" altLang="es-ES" sz="1000" dirty="0">
              <a:solidFill>
                <a:srgbClr val="663300"/>
              </a:solidFill>
              <a:latin typeface="Futura Md BT" pitchFamily="34" charset="0"/>
            </a:endParaRPr>
          </a:p>
        </p:txBody>
      </p:sp>
      <p:sp>
        <p:nvSpPr>
          <p:cNvPr id="22" name="Rectangle 60"/>
          <p:cNvSpPr>
            <a:spLocks noChangeArrowheads="1"/>
          </p:cNvSpPr>
          <p:nvPr/>
        </p:nvSpPr>
        <p:spPr bwMode="auto">
          <a:xfrm>
            <a:off x="326529" y="1340768"/>
            <a:ext cx="863795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ES" sz="2000" b="1" dirty="0" smtClean="0">
                <a:solidFill>
                  <a:srgbClr val="FFC000"/>
                </a:solidFill>
                <a:latin typeface="Futura Md BT" pitchFamily="34" charset="0"/>
              </a:rPr>
              <a:t>                                           </a:t>
            </a:r>
            <a:r>
              <a:rPr lang="es-ES" altLang="es-ES" sz="2000" b="1" dirty="0" smtClean="0">
                <a:solidFill>
                  <a:srgbClr val="00B050"/>
                </a:solidFill>
                <a:latin typeface="Futura Md BT" pitchFamily="34" charset="0"/>
              </a:rPr>
              <a:t>Principales nacionalidades extranjeras </a:t>
            </a:r>
          </a:p>
          <a:p>
            <a:pPr algn="r" eaLnBrk="1" hangingPunct="1">
              <a:spcBef>
                <a:spcPct val="0"/>
              </a:spcBef>
              <a:buFontTx/>
              <a:buNone/>
            </a:pPr>
            <a:r>
              <a:rPr lang="es-ES" altLang="es-ES" sz="2000" b="1" dirty="0" smtClean="0">
                <a:solidFill>
                  <a:srgbClr val="00B050"/>
                </a:solidFill>
                <a:latin typeface="Futura Md BT" pitchFamily="34" charset="0"/>
              </a:rPr>
              <a:t>en la provincia de Alicante</a:t>
            </a:r>
            <a:endParaRPr lang="es-ES" altLang="es-ES" sz="2000" b="1" dirty="0">
              <a:solidFill>
                <a:srgbClr val="00B050"/>
              </a:solidFill>
              <a:latin typeface="Futura Md BT" pitchFamily="34" charset="0"/>
            </a:endParaRPr>
          </a:p>
        </p:txBody>
      </p:sp>
      <p:pic>
        <p:nvPicPr>
          <p:cNvPr id="24" name="23 Imagen"/>
          <p:cNvPicPr/>
          <p:nvPr/>
        </p:nvPicPr>
        <p:blipFill>
          <a:blip r:embed="rId6" cstate="print">
            <a:duotone>
              <a:schemeClr val="accent3">
                <a:shade val="45000"/>
                <a:satMod val="135000"/>
              </a:schemeClr>
              <a:prstClr val="white"/>
            </a:duotone>
          </a:blip>
          <a:srcRect l="10778" r="9070"/>
          <a:stretch>
            <a:fillRect/>
          </a:stretch>
        </p:blipFill>
        <p:spPr bwMode="auto">
          <a:xfrm>
            <a:off x="4139952" y="2276872"/>
            <a:ext cx="4429497" cy="3384376"/>
          </a:xfrm>
          <a:prstGeom prst="rect">
            <a:avLst/>
          </a:prstGeom>
          <a:noFill/>
        </p:spPr>
      </p:pic>
      <p:sp>
        <p:nvSpPr>
          <p:cNvPr id="22529" name="Rectangle 1"/>
          <p:cNvSpPr>
            <a:spLocks noChangeArrowheads="1"/>
          </p:cNvSpPr>
          <p:nvPr/>
        </p:nvSpPr>
        <p:spPr bwMode="auto">
          <a:xfrm>
            <a:off x="467544" y="2348880"/>
            <a:ext cx="3672408" cy="1944216"/>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La mitad de las personas de nacionalidad extranjera que viven en la provincia de Alicante son de Reino Unido, Marruecos, Rumanía, Rusia y Argelia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1" u="none" strike="noStrike" cap="none" normalizeH="0" baseline="0" dirty="0" smtClean="0">
                <a:ln>
                  <a:noFill/>
                </a:ln>
                <a:solidFill>
                  <a:srgbClr val="663300"/>
                </a:solidFill>
                <a:effectLst/>
                <a:latin typeface="Futura Lt BT" pitchFamily="34" charset="0"/>
                <a:cs typeface="Arial" pitchFamily="34" charset="0"/>
              </a:rPr>
              <a:t>(en este orden).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3" descr="bandera-reino-unido"/>
          <p:cNvPicPr>
            <a:picLocks noChangeAspect="1" noChangeArrowheads="1"/>
          </p:cNvPicPr>
          <p:nvPr/>
        </p:nvPicPr>
        <p:blipFill>
          <a:blip r:embed="rId7" cstate="print">
            <a:lum bright="70000" contrast="-70000"/>
          </a:blip>
          <a:srcRect/>
          <a:stretch>
            <a:fillRect/>
          </a:stretch>
        </p:blipFill>
        <p:spPr bwMode="auto">
          <a:xfrm>
            <a:off x="442516" y="4798987"/>
            <a:ext cx="673100" cy="430213"/>
          </a:xfrm>
          <a:prstGeom prst="rect">
            <a:avLst/>
          </a:prstGeom>
          <a:noFill/>
        </p:spPr>
      </p:pic>
      <p:pic>
        <p:nvPicPr>
          <p:cNvPr id="22531" name="Picture 3" descr="marruecos-bandera-de-marruecos-comprar-150-x-90-cm"/>
          <p:cNvPicPr>
            <a:picLocks noChangeAspect="1" noChangeArrowheads="1"/>
          </p:cNvPicPr>
          <p:nvPr/>
        </p:nvPicPr>
        <p:blipFill>
          <a:blip r:embed="rId8" cstate="print">
            <a:lum bright="70000" contrast="-70000"/>
          </a:blip>
          <a:srcRect/>
          <a:stretch>
            <a:fillRect/>
          </a:stretch>
        </p:blipFill>
        <p:spPr bwMode="auto">
          <a:xfrm>
            <a:off x="1205458" y="4725144"/>
            <a:ext cx="630238" cy="541338"/>
          </a:xfrm>
          <a:prstGeom prst="rect">
            <a:avLst/>
          </a:prstGeom>
          <a:noFill/>
        </p:spPr>
      </p:pic>
      <p:pic>
        <p:nvPicPr>
          <p:cNvPr id="22532" name="Picture 4" descr="200px-Flag_of_Romania"/>
          <p:cNvPicPr>
            <a:picLocks noChangeAspect="1" noChangeArrowheads="1"/>
          </p:cNvPicPr>
          <p:nvPr/>
        </p:nvPicPr>
        <p:blipFill>
          <a:blip r:embed="rId9" cstate="print">
            <a:lum bright="70000" contrast="-70000"/>
          </a:blip>
          <a:srcRect/>
          <a:stretch>
            <a:fillRect/>
          </a:stretch>
        </p:blipFill>
        <p:spPr bwMode="auto">
          <a:xfrm>
            <a:off x="1925539" y="4868837"/>
            <a:ext cx="630237" cy="360363"/>
          </a:xfrm>
          <a:prstGeom prst="rect">
            <a:avLst/>
          </a:prstGeom>
          <a:noFill/>
        </p:spPr>
      </p:pic>
      <p:pic>
        <p:nvPicPr>
          <p:cNvPr id="22533" name="Picture 5" descr="200px-Flag_of_Russia"/>
          <p:cNvPicPr>
            <a:picLocks noChangeAspect="1" noChangeArrowheads="1"/>
          </p:cNvPicPr>
          <p:nvPr/>
        </p:nvPicPr>
        <p:blipFill>
          <a:blip r:embed="rId10" cstate="print">
            <a:lum bright="70000" contrast="-70000"/>
          </a:blip>
          <a:srcRect/>
          <a:stretch>
            <a:fillRect/>
          </a:stretch>
        </p:blipFill>
        <p:spPr bwMode="auto">
          <a:xfrm>
            <a:off x="2632919" y="4869160"/>
            <a:ext cx="642937" cy="366712"/>
          </a:xfrm>
          <a:prstGeom prst="rect">
            <a:avLst/>
          </a:prstGeom>
          <a:noFill/>
        </p:spPr>
      </p:pic>
      <p:pic>
        <p:nvPicPr>
          <p:cNvPr id="26" name="25 Imagen" descr="Bandera de Argelia"/>
          <p:cNvPicPr/>
          <p:nvPr/>
        </p:nvPicPr>
        <p:blipFill>
          <a:blip r:embed="rId11" cstate="print">
            <a:lum bright="70000" contrast="-70000"/>
          </a:blip>
          <a:srcRect/>
          <a:stretch>
            <a:fillRect/>
          </a:stretch>
        </p:blipFill>
        <p:spPr bwMode="auto">
          <a:xfrm>
            <a:off x="3342903" y="4869160"/>
            <a:ext cx="581025" cy="361950"/>
          </a:xfrm>
          <a:prstGeom prst="rect">
            <a:avLst/>
          </a:prstGeom>
          <a:noFill/>
        </p:spPr>
      </p:pic>
      <p:pic>
        <p:nvPicPr>
          <p:cNvPr id="27" name="26 Imagen" descr="http://www.clovermr.com/wp-content/uploads/2015/07/trianglify-background-2-2-1024x5761.png"/>
          <p:cNvPicPr/>
          <p:nvPr/>
        </p:nvPicPr>
        <p:blipFill>
          <a:blip r:embed="rId12" cstate="print"/>
          <a:srcRect b="70757"/>
          <a:stretch>
            <a:fillRect/>
          </a:stretch>
        </p:blipFill>
        <p:spPr bwMode="auto">
          <a:xfrm>
            <a:off x="0" y="0"/>
            <a:ext cx="9144000" cy="1196751"/>
          </a:xfrm>
          <a:prstGeom prst="rect">
            <a:avLst/>
          </a:prstGeom>
          <a:noFill/>
          <a:ln w="9525">
            <a:noFill/>
            <a:miter lim="800000"/>
            <a:headEnd/>
            <a:tailEnd/>
          </a:ln>
        </p:spPr>
      </p:pic>
      <p:sp>
        <p:nvSpPr>
          <p:cNvPr id="28" name="27 Rectángulo"/>
          <p:cNvSpPr/>
          <p:nvPr/>
        </p:nvSpPr>
        <p:spPr>
          <a:xfrm>
            <a:off x="3268631" y="260648"/>
            <a:ext cx="5479833" cy="646331"/>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P</a:t>
            </a:r>
            <a:r>
              <a:rPr lang="es-ES" altLang="es-ES" sz="3600" dirty="0" smtClean="0">
                <a:solidFill>
                  <a:srgbClr val="FFFF00"/>
                </a:solidFill>
                <a:latin typeface="Futura Md BT" panose="020B0602020204020303" pitchFamily="34" charset="0"/>
                <a:cs typeface="EucrosiaUPC" panose="02020603050405020304" pitchFamily="18" charset="-34"/>
              </a:rPr>
              <a:t>oblación extranjera</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421544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Anagrama Asti-Secretariado Cuadrado (GIF Blanco y Negro)"/>
          <p:cNvPicPr>
            <a:picLocks noChangeAspect="1" noChangeArrowheads="1"/>
          </p:cNvPicPr>
          <p:nvPr/>
        </p:nvPicPr>
        <p:blipFill>
          <a:blip r:embed="rId2" cstate="print">
            <a:lum bright="70000" contrast="-70000"/>
            <a:extLst>
              <a:ext uri="{28A0092B-C50C-407E-A947-70E740481C1C}">
                <a14:useLocalDpi xmlns="" xmlns:a14="http://schemas.microsoft.com/office/drawing/2010/main" val="0"/>
              </a:ext>
            </a:extLst>
          </a:blip>
          <a:srcRect l="35287" t="20769" r="-513" b="9262"/>
          <a:stretch>
            <a:fillRect/>
          </a:stretch>
        </p:blipFill>
        <p:spPr bwMode="auto">
          <a:xfrm>
            <a:off x="0" y="-1"/>
            <a:ext cx="6300192" cy="6759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4" name="3 Título"/>
          <p:cNvSpPr>
            <a:spLocks noGrp="1"/>
          </p:cNvSpPr>
          <p:nvPr>
            <p:ph type="title"/>
          </p:nvPr>
        </p:nvSpPr>
        <p:spPr>
          <a:xfrm>
            <a:off x="0" y="0"/>
            <a:ext cx="9144000" cy="1184664"/>
          </a:xfrm>
        </p:spPr>
        <p:txBody>
          <a:bodyPr/>
          <a:lstStyle/>
          <a:p>
            <a:r>
              <a:rPr lang="es-ES" dirty="0" smtClean="0">
                <a:solidFill>
                  <a:srgbClr val="92D050"/>
                </a:solidFill>
                <a:latin typeface="Futura Md BT" panose="020B0602020204020303" pitchFamily="34" charset="0"/>
              </a:rPr>
              <a:t>PRESENTACIÓN</a:t>
            </a:r>
            <a:endParaRPr lang="es-ES" dirty="0">
              <a:solidFill>
                <a:srgbClr val="92D050"/>
              </a:solidFill>
              <a:latin typeface="Futura Md BT" panose="020B0602020204020303" pitchFamily="34" charset="0"/>
            </a:endParaRPr>
          </a:p>
        </p:txBody>
      </p:sp>
      <p:pic>
        <p:nvPicPr>
          <p:cNvPr id="23"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25 CuadroTexto"/>
          <p:cNvSpPr txBox="1"/>
          <p:nvPr/>
        </p:nvSpPr>
        <p:spPr>
          <a:xfrm rot="16200000">
            <a:off x="-2357009" y="423475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1" name="Text Box 5"/>
          <p:cNvSpPr txBox="1">
            <a:spLocks noChangeArrowheads="1"/>
          </p:cNvSpPr>
          <p:nvPr/>
        </p:nvSpPr>
        <p:spPr bwMode="auto">
          <a:xfrm>
            <a:off x="367138" y="3717032"/>
            <a:ext cx="849605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just" eaLnBrk="1" hangingPunct="1"/>
            <a:r>
              <a:rPr lang="es-ES" altLang="es-ES" sz="1400" b="0" dirty="0" smtClean="0">
                <a:solidFill>
                  <a:srgbClr val="663300"/>
                </a:solidFill>
                <a:latin typeface="Futura Md BT" panose="020B0602020204020303" pitchFamily="34" charset="0"/>
              </a:rPr>
              <a:t>Este trabajo es una adaptación visual del informe que se </a:t>
            </a:r>
            <a:r>
              <a:rPr lang="es-ES" altLang="es-ES" sz="1400" b="0" dirty="0">
                <a:solidFill>
                  <a:srgbClr val="663300"/>
                </a:solidFill>
                <a:latin typeface="Futura Md BT" panose="020B0602020204020303" pitchFamily="34" charset="0"/>
              </a:rPr>
              <a:t>ha publicado en nuestra página </a:t>
            </a:r>
            <a:r>
              <a:rPr lang="es-ES" altLang="es-ES" sz="1400" b="0" dirty="0" smtClean="0">
                <a:solidFill>
                  <a:srgbClr val="663300"/>
                </a:solidFill>
                <a:latin typeface="Futura Md BT" panose="020B0602020204020303" pitchFamily="34" charset="0"/>
              </a:rPr>
              <a:t>web, “Aproximación estadística de la población extranjera en la provincia de Alicante 2018”. Se puede encontrar </a:t>
            </a:r>
            <a:r>
              <a:rPr lang="es-ES" altLang="es-ES" sz="1400" b="0" dirty="0">
                <a:solidFill>
                  <a:srgbClr val="663300"/>
                </a:solidFill>
                <a:latin typeface="Futura Md BT" panose="020B0602020204020303" pitchFamily="34" charset="0"/>
              </a:rPr>
              <a:t>en tres formatos distintos: versión imprimible (Archivo PDF), versión diapositivas (Archivo PWP) y versión imágenes sueltas (carpeta comprimida con archivos JPG). La finalidad del mismo es facilitar su utilización en aquellos trabajos o actividades cuyo fin sea divulgar datos veraces y promover los procesos de integración. </a:t>
            </a:r>
            <a:endParaRPr lang="es-ES" altLang="es-ES" sz="1400" b="0" dirty="0" smtClean="0">
              <a:solidFill>
                <a:srgbClr val="663300"/>
              </a:solidFill>
              <a:latin typeface="Futura Md BT" panose="020B0602020204020303" pitchFamily="34" charset="0"/>
            </a:endParaRPr>
          </a:p>
          <a:p>
            <a:pPr algn="just" eaLnBrk="1" hangingPunct="1"/>
            <a:endParaRPr lang="es-ES" altLang="es-ES" sz="1400" b="0" dirty="0">
              <a:solidFill>
                <a:srgbClr val="663300"/>
              </a:solidFill>
              <a:latin typeface="Futura Md BT" panose="020B0602020204020303" pitchFamily="34" charset="0"/>
            </a:endParaRPr>
          </a:p>
          <a:p>
            <a:pPr algn="just" eaLnBrk="1" hangingPunct="1"/>
            <a:r>
              <a:rPr lang="es-ES" altLang="es-ES" sz="1400" b="0" dirty="0">
                <a:solidFill>
                  <a:srgbClr val="663300"/>
                </a:solidFill>
                <a:latin typeface="Futura Md BT" panose="020B0602020204020303" pitchFamily="34" charset="0"/>
              </a:rPr>
              <a:t>En todas las diapositivas hay una pequeña explicación a la que se puede acceder con el botón derecho del ratón “notas del orador”</a:t>
            </a:r>
          </a:p>
        </p:txBody>
      </p:sp>
      <p:sp>
        <p:nvSpPr>
          <p:cNvPr id="13" name="Text Box 8"/>
          <p:cNvSpPr txBox="1">
            <a:spLocks noChangeArrowheads="1"/>
          </p:cNvSpPr>
          <p:nvPr/>
        </p:nvSpPr>
        <p:spPr bwMode="auto">
          <a:xfrm>
            <a:off x="2295112" y="6327725"/>
            <a:ext cx="6623050" cy="66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71513" indent="-671513"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r>
              <a:rPr lang="es-ES_tradnl" altLang="es-ES" sz="1400" b="0" dirty="0" smtClean="0">
                <a:solidFill>
                  <a:srgbClr val="663300"/>
                </a:solidFill>
                <a:latin typeface="Tahoma" pitchFamily="34" charset="0"/>
              </a:rPr>
              <a:t>Juan Ángel Díaz Bermejo </a:t>
            </a:r>
          </a:p>
          <a:p>
            <a:pPr algn="r" eaLnBrk="1" hangingPunct="1"/>
            <a:r>
              <a:rPr lang="es-ES_tradnl" altLang="es-ES" sz="1100" b="0" dirty="0" smtClean="0">
                <a:solidFill>
                  <a:srgbClr val="663300"/>
                </a:solidFill>
                <a:latin typeface="Tahoma" pitchFamily="34" charset="0"/>
              </a:rPr>
              <a:t>		         Psicólogo y Educador Social </a:t>
            </a:r>
          </a:p>
          <a:p>
            <a:pPr eaLnBrk="1" hangingPunct="1"/>
            <a:endParaRPr lang="es-ES" altLang="es-ES" sz="1200" b="0" dirty="0">
              <a:solidFill>
                <a:schemeClr val="bg2"/>
              </a:solidFill>
              <a:latin typeface="Tahoma" pitchFamily="34" charset="0"/>
            </a:endParaRPr>
          </a:p>
        </p:txBody>
      </p:sp>
      <p:sp>
        <p:nvSpPr>
          <p:cNvPr id="15" name="Text Box 4"/>
          <p:cNvSpPr txBox="1">
            <a:spLocks noChangeArrowheads="1"/>
          </p:cNvSpPr>
          <p:nvPr/>
        </p:nvSpPr>
        <p:spPr bwMode="auto">
          <a:xfrm>
            <a:off x="1115616" y="5806425"/>
            <a:ext cx="7721295" cy="430887"/>
          </a:xfrm>
          <a:prstGeom prst="rect">
            <a:avLst/>
          </a:prstGeom>
          <a:solidFill>
            <a:schemeClr val="bg2">
              <a:lumMod val="75000"/>
              <a:alpha val="40000"/>
            </a:schemeClr>
          </a:solidFill>
          <a:ln>
            <a:noFill/>
          </a:ln>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just" eaLnBrk="1" hangingPunct="1"/>
            <a:r>
              <a:rPr lang="es-ES" altLang="es-ES" sz="800" b="0" dirty="0">
                <a:solidFill>
                  <a:schemeClr val="tx2"/>
                </a:solidFill>
                <a:latin typeface="Futura Md BT" pitchFamily="34" charset="0"/>
              </a:rPr>
              <a:t>Se autoriza la reproducción total o parcial y la difusión por cualquier medio de este material siempre y cuando se cite la fuente, se respete la finalidad del mismo y se remita a la página web </a:t>
            </a:r>
            <a:r>
              <a:rPr lang="es-ES" altLang="es-ES" sz="800" b="0" dirty="0">
                <a:solidFill>
                  <a:srgbClr val="FF6600"/>
                </a:solidFill>
                <a:latin typeface="Futura Md BT" pitchFamily="34" charset="0"/>
                <a:hlinkClick r:id="rId6"/>
              </a:rPr>
              <a:t>astialicante.org</a:t>
            </a:r>
            <a:r>
              <a:rPr lang="es-ES" altLang="es-ES" sz="800" b="0" dirty="0">
                <a:solidFill>
                  <a:schemeClr val="bg1"/>
                </a:solidFill>
                <a:latin typeface="Futura Md BT" pitchFamily="34" charset="0"/>
              </a:rPr>
              <a:t> </a:t>
            </a:r>
            <a:r>
              <a:rPr lang="es-ES" altLang="es-ES" sz="800" b="0" dirty="0">
                <a:solidFill>
                  <a:schemeClr val="tx2"/>
                </a:solidFill>
                <a:latin typeface="Futura Md BT" pitchFamily="34" charset="0"/>
              </a:rPr>
              <a:t>como referencia del documento íntegro</a:t>
            </a:r>
            <a:r>
              <a:rPr lang="es-ES" altLang="es-ES" sz="1400" b="0" dirty="0">
                <a:solidFill>
                  <a:schemeClr val="tx2"/>
                </a:solidFill>
                <a:latin typeface="Futura Md BT" pitchFamily="34" charset="0"/>
              </a:rPr>
              <a:t>.</a:t>
            </a:r>
          </a:p>
        </p:txBody>
      </p:sp>
      <p:sp>
        <p:nvSpPr>
          <p:cNvPr id="14" name="13 Marcador de contenido"/>
          <p:cNvSpPr>
            <a:spLocks noGrp="1"/>
          </p:cNvSpPr>
          <p:nvPr>
            <p:ph sz="half" idx="2"/>
          </p:nvPr>
        </p:nvSpPr>
        <p:spPr/>
        <p:txBody>
          <a:bodyPr/>
          <a:lstStyle/>
          <a:p>
            <a:endParaRPr lang="es-ES"/>
          </a:p>
        </p:txBody>
      </p:sp>
      <p:pic>
        <p:nvPicPr>
          <p:cNvPr id="16" name="15 Imagen"/>
          <p:cNvPicPr/>
          <p:nvPr/>
        </p:nvPicPr>
        <p:blipFill>
          <a:blip r:embed="rId7" cstate="print">
            <a:clrChange>
              <a:clrFrom>
                <a:srgbClr val="000000"/>
              </a:clrFrom>
              <a:clrTo>
                <a:srgbClr val="000000">
                  <a:alpha val="0"/>
                </a:srgbClr>
              </a:clrTo>
            </a:clrChange>
          </a:blip>
          <a:srcRect r="36410"/>
          <a:stretch>
            <a:fillRect/>
          </a:stretch>
        </p:blipFill>
        <p:spPr bwMode="auto">
          <a:xfrm>
            <a:off x="4355976" y="1124744"/>
            <a:ext cx="4152900" cy="2514600"/>
          </a:xfrm>
          <a:prstGeom prst="rect">
            <a:avLst/>
          </a:prstGeom>
          <a:noFill/>
          <a:ln w="1">
            <a:noFill/>
            <a:miter lim="800000"/>
            <a:headEnd/>
            <a:tailEnd/>
          </a:ln>
        </p:spPr>
      </p:pic>
    </p:spTree>
    <p:extLst>
      <p:ext uri="{BB962C8B-B14F-4D97-AF65-F5344CB8AC3E}">
        <p14:creationId xmlns="" xmlns:p14="http://schemas.microsoft.com/office/powerpoint/2010/main" val="116943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Text Box 12"/>
          <p:cNvSpPr txBox="1">
            <a:spLocks noChangeArrowheads="1"/>
          </p:cNvSpPr>
          <p:nvPr/>
        </p:nvSpPr>
        <p:spPr bwMode="auto">
          <a:xfrm>
            <a:off x="6444208" y="1628800"/>
            <a:ext cx="2376512"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b="1" dirty="0">
                <a:solidFill>
                  <a:srgbClr val="00B050"/>
                </a:solidFill>
                <a:latin typeface="Futura Md BT" pitchFamily="34" charset="0"/>
              </a:rPr>
              <a:t>Uno de los caminos para obtener </a:t>
            </a:r>
            <a:r>
              <a:rPr lang="es-ES" altLang="es-ES" sz="2000" b="1" dirty="0" smtClean="0">
                <a:solidFill>
                  <a:srgbClr val="00B050"/>
                </a:solidFill>
                <a:latin typeface="Futura Md BT" pitchFamily="34" charset="0"/>
              </a:rPr>
              <a:t>la autorización de </a:t>
            </a:r>
            <a:r>
              <a:rPr lang="es-ES" altLang="es-ES" sz="2000" b="1" dirty="0">
                <a:solidFill>
                  <a:srgbClr val="00B050"/>
                </a:solidFill>
                <a:latin typeface="Futura Md BT" pitchFamily="34" charset="0"/>
              </a:rPr>
              <a:t>residencia y trabajo en</a:t>
            </a:r>
          </a:p>
          <a:p>
            <a:pPr algn="ctr" eaLnBrk="1" hangingPunct="1">
              <a:spcBef>
                <a:spcPct val="0"/>
              </a:spcBef>
              <a:buFontTx/>
              <a:buNone/>
            </a:pPr>
            <a:r>
              <a:rPr lang="es-ES" altLang="es-ES" sz="2000" b="1" dirty="0">
                <a:solidFill>
                  <a:srgbClr val="00B050"/>
                </a:solidFill>
                <a:latin typeface="Futura Md BT" pitchFamily="34" charset="0"/>
              </a:rPr>
              <a:t>España es demostrar</a:t>
            </a:r>
          </a:p>
          <a:p>
            <a:pPr algn="ctr" eaLnBrk="1" hangingPunct="1">
              <a:spcBef>
                <a:spcPct val="0"/>
              </a:spcBef>
              <a:buFontTx/>
              <a:buNone/>
            </a:pPr>
            <a:r>
              <a:rPr lang="es-ES" altLang="es-ES" sz="2000" b="1" dirty="0">
                <a:solidFill>
                  <a:srgbClr val="00B050"/>
                </a:solidFill>
                <a:latin typeface="Futura Md BT" pitchFamily="34" charset="0"/>
              </a:rPr>
              <a:t>arraigo social,</a:t>
            </a:r>
          </a:p>
          <a:p>
            <a:pPr algn="ctr" eaLnBrk="1" hangingPunct="1">
              <a:spcBef>
                <a:spcPct val="0"/>
              </a:spcBef>
              <a:buFontTx/>
              <a:buNone/>
            </a:pPr>
            <a:r>
              <a:rPr lang="es-ES" altLang="es-ES" sz="2000" b="1" dirty="0">
                <a:solidFill>
                  <a:srgbClr val="00B050"/>
                </a:solidFill>
                <a:latin typeface="Futura Md BT" pitchFamily="34" charset="0"/>
              </a:rPr>
              <a:t>laboral y</a:t>
            </a:r>
          </a:p>
          <a:p>
            <a:pPr algn="ctr" eaLnBrk="1" hangingPunct="1">
              <a:spcBef>
                <a:spcPct val="0"/>
              </a:spcBef>
              <a:buFontTx/>
              <a:buNone/>
            </a:pPr>
            <a:r>
              <a:rPr lang="es-ES" altLang="es-ES" sz="2000" b="1" dirty="0">
                <a:solidFill>
                  <a:srgbClr val="00B050"/>
                </a:solidFill>
                <a:latin typeface="Futura Md BT" pitchFamily="34" charset="0"/>
              </a:rPr>
              <a:t>familiar</a:t>
            </a:r>
          </a:p>
        </p:txBody>
      </p:sp>
      <p:pic>
        <p:nvPicPr>
          <p:cNvPr id="14" name="Picture 13" descr="imagen requisitos"/>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755576" y="1196752"/>
            <a:ext cx="5394597" cy="478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6757419" y="6391079"/>
            <a:ext cx="1875835" cy="246221"/>
          </a:xfrm>
          <a:prstGeom prst="rect">
            <a:avLst/>
          </a:prstGeom>
          <a:noFill/>
          <a:ln>
            <a:noFill/>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s-ES" sz="1000" dirty="0">
                <a:solidFill>
                  <a:srgbClr val="663300"/>
                </a:solidFill>
                <a:latin typeface="Futura Md BT" panose="020B0602020204020303" pitchFamily="34" charset="0"/>
              </a:rPr>
              <a:t>Fuente: www.interior.gob.es </a:t>
            </a:r>
            <a:endParaRPr lang="es-ES" altLang="es-ES" sz="1000" dirty="0">
              <a:solidFill>
                <a:srgbClr val="663300"/>
              </a:solidFill>
              <a:latin typeface="Futura Md BT" panose="020B0602020204020303" pitchFamily="34" charset="0"/>
            </a:endParaRPr>
          </a:p>
        </p:txBody>
      </p:sp>
      <p:pic>
        <p:nvPicPr>
          <p:cNvPr id="2050" name="Picture 2"/>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9552" y="1844824"/>
            <a:ext cx="1990965" cy="19909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15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22" name="21 Rectángulo"/>
          <p:cNvSpPr/>
          <p:nvPr/>
        </p:nvSpPr>
        <p:spPr>
          <a:xfrm>
            <a:off x="5220072" y="332656"/>
            <a:ext cx="3384376" cy="646331"/>
          </a:xfrm>
          <a:prstGeom prst="rect">
            <a:avLst/>
          </a:prstGeom>
        </p:spPr>
        <p:txBody>
          <a:bodyPr wrap="squar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Re</a:t>
            </a:r>
            <a:r>
              <a:rPr lang="es-ES" altLang="es-ES" sz="3600" dirty="0" smtClean="0">
                <a:solidFill>
                  <a:schemeClr val="bg1"/>
                </a:solidFill>
                <a:latin typeface="Futura Md BT" panose="020B0602020204020303" pitchFamily="34" charset="0"/>
                <a:cs typeface="EucrosiaUPC" panose="02020603050405020304" pitchFamily="18" charset="-34"/>
              </a:rPr>
              <a:t>q</a:t>
            </a:r>
            <a:r>
              <a:rPr lang="es-ES" altLang="es-ES" sz="3600" dirty="0" smtClean="0">
                <a:solidFill>
                  <a:srgbClr val="FFFF00"/>
                </a:solidFill>
                <a:latin typeface="Futura Md BT" panose="020B0602020204020303" pitchFamily="34" charset="0"/>
                <a:cs typeface="EucrosiaUPC" panose="02020603050405020304" pitchFamily="18" charset="-34"/>
              </a:rPr>
              <a:t>uisitos</a:t>
            </a:r>
            <a:endParaRPr lang="es-ES" sz="3600" dirty="0">
              <a:solidFill>
                <a:srgbClr val="FFFF00"/>
              </a:solidFill>
            </a:endParaRPr>
          </a:p>
        </p:txBody>
      </p:sp>
    </p:spTree>
    <p:extLst>
      <p:ext uri="{BB962C8B-B14F-4D97-AF65-F5344CB8AC3E}">
        <p14:creationId xmlns="" xmlns:p14="http://schemas.microsoft.com/office/powerpoint/2010/main" val="19262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21 Marcador de contenido" descr="14344-Comarcas-de-la-Provincia-de-Alicante.jpg"/>
          <p:cNvPicPr>
            <a:picLocks noGrp="1" noChangeAspect="1"/>
          </p:cNvPicPr>
          <p:nvPr>
            <p:ph sz="half" idx="2"/>
          </p:nvPr>
        </p:nvPicPr>
        <p:blipFill>
          <a:blip r:embed="rId3" cstate="print"/>
          <a:stretch>
            <a:fillRect/>
          </a:stretch>
        </p:blipFill>
        <p:spPr>
          <a:xfrm>
            <a:off x="5436096" y="2348880"/>
            <a:ext cx="1847632" cy="1906348"/>
          </a:xfrm>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12 Rectángulo"/>
          <p:cNvSpPr/>
          <p:nvPr/>
        </p:nvSpPr>
        <p:spPr>
          <a:xfrm>
            <a:off x="3920344" y="6341258"/>
            <a:ext cx="5044144" cy="400110"/>
          </a:xfrm>
          <a:prstGeom prst="rect">
            <a:avLst/>
          </a:prstGeom>
        </p:spPr>
        <p:txBody>
          <a:bodyPr wrap="square">
            <a:spAutoFit/>
          </a:bodyPr>
          <a:lstStyle/>
          <a:p>
            <a:pPr algn="r"/>
            <a:r>
              <a:rPr lang="es-ES_tradnl" altLang="es-ES" sz="1000" dirty="0">
                <a:solidFill>
                  <a:srgbClr val="663300"/>
                </a:solidFill>
                <a:latin typeface="Futura Md BT" panose="020B0602020204020303" pitchFamily="34" charset="0"/>
              </a:rPr>
              <a:t>Fuente: Elaboración propia a partir </a:t>
            </a:r>
            <a:r>
              <a:rPr lang="es-ES" altLang="es-ES" sz="1000" dirty="0" smtClean="0">
                <a:solidFill>
                  <a:srgbClr val="663300"/>
                </a:solidFill>
                <a:latin typeface="Futura Md BT" panose="020B0602020204020303" pitchFamily="34" charset="0"/>
              </a:rPr>
              <a:t>datos </a:t>
            </a:r>
            <a:r>
              <a:rPr lang="es-ES" altLang="es-ES" sz="1000" dirty="0">
                <a:solidFill>
                  <a:srgbClr val="663300"/>
                </a:solidFill>
                <a:latin typeface="Futura Md BT" panose="020B0602020204020303" pitchFamily="34" charset="0"/>
              </a:rPr>
              <a:t>del INE </a:t>
            </a:r>
            <a:r>
              <a:rPr lang="es-ES" altLang="es-ES" sz="1000" dirty="0" smtClean="0">
                <a:solidFill>
                  <a:srgbClr val="663300"/>
                </a:solidFill>
                <a:latin typeface="Futura Md BT" panose="020B0602020204020303" pitchFamily="34" charset="0"/>
              </a:rPr>
              <a:t>01/01/2017 </a:t>
            </a:r>
            <a:r>
              <a:rPr lang="es-ES" altLang="es-ES" sz="1000" dirty="0">
                <a:solidFill>
                  <a:srgbClr val="663300"/>
                </a:solidFill>
                <a:latin typeface="Futura Md BT" panose="020B0602020204020303" pitchFamily="34" charset="0"/>
              </a:rPr>
              <a:t>y </a:t>
            </a:r>
            <a:endParaRPr lang="es-ES" altLang="es-ES" sz="1000" dirty="0" smtClean="0">
              <a:solidFill>
                <a:srgbClr val="663300"/>
              </a:solidFill>
              <a:latin typeface="Futura Md BT" panose="020B0602020204020303" pitchFamily="34" charset="0"/>
            </a:endParaRPr>
          </a:p>
          <a:p>
            <a:pPr algn="r"/>
            <a:r>
              <a:rPr lang="es-ES" altLang="es-ES" sz="1000" dirty="0" smtClean="0">
                <a:solidFill>
                  <a:srgbClr val="663300"/>
                </a:solidFill>
                <a:latin typeface="Futura Md BT" panose="020B0602020204020303" pitchFamily="34" charset="0"/>
              </a:rPr>
              <a:t>el </a:t>
            </a:r>
            <a:r>
              <a:rPr lang="es-ES" altLang="es-ES" sz="1000" dirty="0">
                <a:solidFill>
                  <a:srgbClr val="663300"/>
                </a:solidFill>
                <a:latin typeface="Futura Md BT" panose="020B0602020204020303" pitchFamily="34" charset="0"/>
              </a:rPr>
              <a:t>Ministerios de Asuntos Exteriores y Cooperación de España </a:t>
            </a:r>
            <a:r>
              <a:rPr lang="es-ES" altLang="es-ES" sz="1000" dirty="0" smtClean="0">
                <a:solidFill>
                  <a:srgbClr val="663300"/>
                </a:solidFill>
                <a:latin typeface="Futura Md BT" panose="020B0602020204020303" pitchFamily="34" charset="0"/>
              </a:rPr>
              <a:t>07/2017</a:t>
            </a:r>
            <a:endParaRPr lang="es-ES" altLang="es-ES" sz="1000" dirty="0">
              <a:solidFill>
                <a:srgbClr val="663300"/>
              </a:solidFill>
              <a:latin typeface="Futura Md BT" panose="020B0602020204020303" pitchFamily="34" charset="0"/>
            </a:endParaRPr>
          </a:p>
        </p:txBody>
      </p:sp>
      <p:sp>
        <p:nvSpPr>
          <p:cNvPr id="14" name="Text Box 13"/>
          <p:cNvSpPr txBox="1">
            <a:spLocks noChangeArrowheads="1"/>
          </p:cNvSpPr>
          <p:nvPr/>
        </p:nvSpPr>
        <p:spPr bwMode="auto">
          <a:xfrm>
            <a:off x="323528" y="1844824"/>
            <a:ext cx="6659562"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r>
              <a:rPr lang="es-ES" altLang="es-ES" sz="2000" dirty="0">
                <a:solidFill>
                  <a:srgbClr val="00B050"/>
                </a:solidFill>
                <a:latin typeface="Futura Md BT" pitchFamily="34" charset="0"/>
              </a:rPr>
              <a:t>País:</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Rumanía</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Capital:</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Bucarest</a:t>
            </a:r>
          </a:p>
          <a:p>
            <a:pPr eaLnBrk="1" hangingPunct="1"/>
            <a:r>
              <a:rPr lang="es-ES" altLang="es-ES" sz="2000" dirty="0" smtClean="0">
                <a:solidFill>
                  <a:srgbClr val="00B050"/>
                </a:solidFill>
                <a:latin typeface="Futura Md BT" pitchFamily="34" charset="0"/>
              </a:rPr>
              <a:t>Población</a:t>
            </a:r>
            <a:r>
              <a:rPr lang="es-ES" altLang="es-ES" sz="2000" dirty="0">
                <a:solidFill>
                  <a:srgbClr val="00B050"/>
                </a:solidFill>
                <a:latin typeface="Futura Md BT" pitchFamily="34" charset="0"/>
              </a:rPr>
              <a:t>:</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21,6 millones </a:t>
            </a:r>
            <a:r>
              <a:rPr lang="es-ES" altLang="es-ES" sz="2000" b="0" dirty="0">
                <a:solidFill>
                  <a:srgbClr val="92D050"/>
                </a:solidFill>
                <a:latin typeface="Futura Md BT" pitchFamily="34" charset="0"/>
              </a:rPr>
              <a:t>de habitantes</a:t>
            </a:r>
          </a:p>
          <a:p>
            <a:pPr eaLnBrk="1" hangingPunct="1"/>
            <a:r>
              <a:rPr lang="es-ES" altLang="es-ES" sz="2000" dirty="0">
                <a:solidFill>
                  <a:srgbClr val="00B050"/>
                </a:solidFill>
                <a:latin typeface="Futura Md BT" pitchFamily="34" charset="0"/>
              </a:rPr>
              <a:t>Superficie:</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238.391 </a:t>
            </a:r>
            <a:r>
              <a:rPr lang="es-ES" altLang="es-ES" sz="2000" b="0" dirty="0">
                <a:solidFill>
                  <a:srgbClr val="92D050"/>
                </a:solidFill>
                <a:latin typeface="Futura Md BT" pitchFamily="34" charset="0"/>
              </a:rPr>
              <a:t>Km2</a:t>
            </a:r>
          </a:p>
          <a:p>
            <a:pPr eaLnBrk="1" hangingPunct="1"/>
            <a:r>
              <a:rPr lang="es-ES" altLang="es-ES" sz="2000" dirty="0">
                <a:solidFill>
                  <a:srgbClr val="00B050"/>
                </a:solidFill>
                <a:latin typeface="Futura Md BT" pitchFamily="34" charset="0"/>
              </a:rPr>
              <a:t>Sistema político</a:t>
            </a:r>
            <a:r>
              <a:rPr lang="es-ES" altLang="es-ES" sz="2000" dirty="0">
                <a:solidFill>
                  <a:srgbClr val="92D050"/>
                </a:solidFill>
                <a:latin typeface="Futura Md BT" pitchFamily="34" charset="0"/>
              </a:rPr>
              <a:t>:</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República</a:t>
            </a:r>
            <a:endParaRPr lang="es-ES" altLang="es-ES" sz="2000" b="0" dirty="0">
              <a:solidFill>
                <a:srgbClr val="92D050"/>
              </a:solidFill>
              <a:latin typeface="Futura Md BT" pitchFamily="34" charset="0"/>
            </a:endParaRPr>
          </a:p>
        </p:txBody>
      </p:sp>
      <p:sp>
        <p:nvSpPr>
          <p:cNvPr id="15" name="Text Box 14"/>
          <p:cNvSpPr txBox="1">
            <a:spLocks noChangeArrowheads="1"/>
          </p:cNvSpPr>
          <p:nvPr/>
        </p:nvSpPr>
        <p:spPr bwMode="auto">
          <a:xfrm>
            <a:off x="297540" y="3870522"/>
            <a:ext cx="7658835" cy="233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lnSpc>
                <a:spcPct val="110000"/>
              </a:lnSpc>
            </a:pPr>
            <a:r>
              <a:rPr lang="es-ES" altLang="es-ES" sz="2000" i="1" dirty="0">
                <a:solidFill>
                  <a:srgbClr val="00B050"/>
                </a:solidFill>
                <a:latin typeface="Futura Md BT" pitchFamily="34" charset="0"/>
              </a:rPr>
              <a:t>Presencia </a:t>
            </a:r>
            <a:r>
              <a:rPr lang="es-ES" altLang="es-ES" sz="2000" i="1" dirty="0" smtClean="0">
                <a:solidFill>
                  <a:srgbClr val="00B050"/>
                </a:solidFill>
                <a:latin typeface="Futura Md BT" pitchFamily="34" charset="0"/>
              </a:rPr>
              <a:t>marroquí </a:t>
            </a:r>
            <a:r>
              <a:rPr lang="es-ES" altLang="es-ES" sz="2000" i="1" dirty="0">
                <a:solidFill>
                  <a:srgbClr val="00B050"/>
                </a:solidFill>
                <a:latin typeface="Futura Md BT" pitchFamily="34" charset="0"/>
              </a:rPr>
              <a:t>en Alicante </a:t>
            </a:r>
          </a:p>
          <a:p>
            <a:pPr eaLnBrk="1" hangingPunct="1"/>
            <a:r>
              <a:rPr lang="es-ES" altLang="es-ES" sz="2000" dirty="0">
                <a:solidFill>
                  <a:srgbClr val="00B050"/>
                </a:solidFill>
                <a:latin typeface="Futura Md BT" pitchFamily="34" charset="0"/>
              </a:rPr>
              <a:t>Total </a:t>
            </a:r>
            <a:r>
              <a:rPr lang="es-ES" altLang="es-ES" sz="2000" dirty="0" smtClean="0">
                <a:solidFill>
                  <a:srgbClr val="00B050"/>
                </a:solidFill>
                <a:latin typeface="Futura Md BT" pitchFamily="34" charset="0"/>
              </a:rPr>
              <a:t>marroquíes</a:t>
            </a:r>
            <a:r>
              <a:rPr lang="es-ES" altLang="es-ES" sz="2000" b="0" dirty="0" smtClean="0">
                <a:solidFill>
                  <a:srgbClr val="00B050"/>
                </a:solidFill>
                <a:latin typeface="Futura Md BT" pitchFamily="34" charset="0"/>
              </a:rPr>
              <a:t>: </a:t>
            </a:r>
            <a:r>
              <a:rPr lang="es-ES" altLang="es-ES" sz="2000" b="0" dirty="0" smtClean="0">
                <a:solidFill>
                  <a:srgbClr val="92D050"/>
                </a:solidFill>
                <a:latin typeface="Futura Md BT" pitchFamily="34" charset="0"/>
              </a:rPr>
              <a:t>25.955</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Distribución por sexos:</a:t>
            </a:r>
            <a:r>
              <a:rPr lang="es-ES" altLang="es-ES" sz="2000" b="0" dirty="0">
                <a:solidFill>
                  <a:srgbClr val="00B050"/>
                </a:solidFill>
                <a:latin typeface="Futura Md BT" pitchFamily="34" charset="0"/>
              </a:rPr>
              <a:t> </a:t>
            </a:r>
            <a:r>
              <a:rPr lang="es-ES" altLang="es-ES" sz="2000" b="0" dirty="0">
                <a:solidFill>
                  <a:srgbClr val="00B050"/>
                </a:solidFill>
                <a:latin typeface="Futura Md BT" pitchFamily="34" charset="0"/>
                <a:sym typeface="Webdings" pitchFamily="18" charset="2"/>
              </a:rPr>
              <a:t>Hombres</a:t>
            </a:r>
            <a:r>
              <a:rPr lang="es-ES" altLang="es-ES" sz="2000" b="0" dirty="0">
                <a:solidFill>
                  <a:srgbClr val="92D050"/>
                </a:solidFill>
                <a:latin typeface="Futura Md BT" pitchFamily="34" charset="0"/>
                <a:sym typeface="Webdings" pitchFamily="18" charset="2"/>
              </a:rPr>
              <a:t>:</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47,3%, </a:t>
            </a:r>
            <a:r>
              <a:rPr lang="es-ES" altLang="es-ES" sz="2000" b="0" dirty="0">
                <a:solidFill>
                  <a:srgbClr val="92D050"/>
                </a:solidFill>
                <a:latin typeface="Futura Md BT" pitchFamily="34" charset="0"/>
                <a:sym typeface="Webdings" pitchFamily="18" charset="2"/>
              </a:rPr>
              <a:t>Mujeres:</a:t>
            </a:r>
            <a:r>
              <a:rPr lang="es-ES" altLang="es-ES" sz="2000" b="0" dirty="0">
                <a:solidFill>
                  <a:srgbClr val="92D050"/>
                </a:solidFill>
                <a:latin typeface="Futura Md BT" pitchFamily="34" charset="0"/>
              </a:rPr>
              <a:t> </a:t>
            </a:r>
            <a:r>
              <a:rPr lang="es-ES" altLang="es-ES" sz="2000" b="0" dirty="0" smtClean="0">
                <a:solidFill>
                  <a:srgbClr val="92D050"/>
                </a:solidFill>
                <a:latin typeface="Futura Md BT" pitchFamily="34" charset="0"/>
              </a:rPr>
              <a:t>52,7%</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Principales municipios:</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Elche: 3.741; Alicante: 2.930; Benidorm: 2.583; Torrevieja: 1.726; Calpe: 1.250.</a:t>
            </a:r>
            <a:r>
              <a:rPr lang="es-ES" altLang="es-ES" sz="2000" b="0" i="1" dirty="0" smtClean="0">
                <a:solidFill>
                  <a:srgbClr val="92D050"/>
                </a:solidFill>
                <a:latin typeface="Futura Md BT" pitchFamily="34" charset="0"/>
              </a:rPr>
              <a:t> </a:t>
            </a:r>
            <a:endParaRPr lang="es-ES" altLang="es-ES" sz="2000" b="0" i="1" dirty="0">
              <a:solidFill>
                <a:srgbClr val="92D050"/>
              </a:solidFill>
              <a:latin typeface="Futura Md BT" pitchFamily="34" charset="0"/>
            </a:endParaRPr>
          </a:p>
          <a:p>
            <a:pPr eaLnBrk="1" hangingPunct="1"/>
            <a:endParaRPr lang="es-ES" altLang="es-ES" sz="800" b="0" i="1" dirty="0">
              <a:solidFill>
                <a:srgbClr val="92D050"/>
              </a:solidFill>
              <a:latin typeface="Futura Md BT" pitchFamily="34" charset="0"/>
            </a:endParaRPr>
          </a:p>
          <a:p>
            <a:pPr eaLnBrk="1" hangingPunct="1"/>
            <a:r>
              <a:rPr lang="es-ES" altLang="es-ES" sz="1800" b="0" i="1" dirty="0" smtClean="0">
                <a:solidFill>
                  <a:srgbClr val="92D050"/>
                </a:solidFill>
                <a:latin typeface="Futura Md BT" pitchFamily="34" charset="0"/>
              </a:rPr>
              <a:t>	Estos </a:t>
            </a:r>
            <a:r>
              <a:rPr lang="es-ES" altLang="es-ES" sz="1800" b="0" i="1" dirty="0">
                <a:solidFill>
                  <a:srgbClr val="92D050"/>
                </a:solidFill>
                <a:latin typeface="Futura Md BT" pitchFamily="34" charset="0"/>
              </a:rPr>
              <a:t>municipios suman el </a:t>
            </a:r>
            <a:r>
              <a:rPr lang="es-ES" altLang="es-ES" sz="1800" b="0" i="1" dirty="0" smtClean="0">
                <a:solidFill>
                  <a:srgbClr val="92D050"/>
                </a:solidFill>
                <a:latin typeface="Futura Md BT" pitchFamily="34" charset="0"/>
              </a:rPr>
              <a:t>47,1% </a:t>
            </a:r>
            <a:r>
              <a:rPr lang="es-ES" altLang="es-ES" sz="1800" b="0" i="1" dirty="0">
                <a:solidFill>
                  <a:srgbClr val="92D050"/>
                </a:solidFill>
                <a:latin typeface="Futura Md BT" pitchFamily="34" charset="0"/>
              </a:rPr>
              <a:t>del total </a:t>
            </a:r>
          </a:p>
          <a:p>
            <a:pPr eaLnBrk="1" hangingPunct="1"/>
            <a:r>
              <a:rPr lang="es-ES" altLang="es-ES" sz="1800" b="0" i="1" dirty="0" smtClean="0">
                <a:solidFill>
                  <a:srgbClr val="92D050"/>
                </a:solidFill>
                <a:latin typeface="Futura Md BT" pitchFamily="34" charset="0"/>
              </a:rPr>
              <a:t>	de </a:t>
            </a:r>
            <a:r>
              <a:rPr lang="es-ES" altLang="es-ES" sz="1800" b="0" i="1" dirty="0">
                <a:solidFill>
                  <a:srgbClr val="92D050"/>
                </a:solidFill>
                <a:latin typeface="Futura Md BT" pitchFamily="34" charset="0"/>
              </a:rPr>
              <a:t>los </a:t>
            </a:r>
            <a:r>
              <a:rPr lang="es-ES" altLang="es-ES" sz="1800" b="0" i="1" dirty="0" smtClean="0">
                <a:solidFill>
                  <a:srgbClr val="92D050"/>
                </a:solidFill>
                <a:latin typeface="Futura Md BT" pitchFamily="34" charset="0"/>
              </a:rPr>
              <a:t>marroquíes </a:t>
            </a:r>
            <a:r>
              <a:rPr lang="es-ES" altLang="es-ES" sz="1800" b="0" i="1" dirty="0">
                <a:solidFill>
                  <a:srgbClr val="92D050"/>
                </a:solidFill>
                <a:latin typeface="Futura Md BT" pitchFamily="34" charset="0"/>
              </a:rPr>
              <a:t>en la provincia.</a:t>
            </a:r>
            <a:endParaRPr lang="es-ES" altLang="es-ES" sz="1800" b="0" dirty="0">
              <a:solidFill>
                <a:srgbClr val="92D050"/>
              </a:solidFill>
              <a:latin typeface="Futura Md BT" pitchFamily="34" charset="0"/>
            </a:endParaRPr>
          </a:p>
        </p:txBody>
      </p:sp>
      <p:pic>
        <p:nvPicPr>
          <p:cNvPr id="23"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510812" y="3094289"/>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541818" y="3639347"/>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901858" y="2847259"/>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https://upload.wikimedia.org/wikipedia/commons/thumb/2/28/Flag-map_of_Romania.svg/1000px-Flag-map_of_Romania.svg.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26275" y="1369579"/>
            <a:ext cx="2232248" cy="153578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522740" y="2416104"/>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732240" y="2276872"/>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27 Imagen" descr="http://www.clovermr.com/wp-content/uploads/2015/07/trianglify-background-2-2-1024x5761.png"/>
          <p:cNvPicPr/>
          <p:nvPr/>
        </p:nvPicPr>
        <p:blipFill>
          <a:blip r:embed="rId9" cstate="print"/>
          <a:srcRect b="70757"/>
          <a:stretch>
            <a:fillRect/>
          </a:stretch>
        </p:blipFill>
        <p:spPr bwMode="auto">
          <a:xfrm>
            <a:off x="0" y="0"/>
            <a:ext cx="9144000" cy="1196751"/>
          </a:xfrm>
          <a:prstGeom prst="rect">
            <a:avLst/>
          </a:prstGeom>
          <a:noFill/>
          <a:ln w="9525">
            <a:noFill/>
            <a:miter lim="800000"/>
            <a:headEnd/>
            <a:tailEnd/>
          </a:ln>
        </p:spPr>
      </p:pic>
      <p:sp>
        <p:nvSpPr>
          <p:cNvPr id="30" name="29 Rectángulo"/>
          <p:cNvSpPr/>
          <p:nvPr/>
        </p:nvSpPr>
        <p:spPr>
          <a:xfrm>
            <a:off x="5827217" y="262389"/>
            <a:ext cx="3065263" cy="646331"/>
          </a:xfrm>
          <a:prstGeom prst="rect">
            <a:avLst/>
          </a:prstGeom>
        </p:spPr>
        <p:txBody>
          <a:bodyPr wrap="none">
            <a:spAutoFit/>
          </a:bodyPr>
          <a:lstStyle/>
          <a:p>
            <a:r>
              <a:rPr lang="es-ES" altLang="es-ES" sz="3600" dirty="0" smtClean="0">
                <a:solidFill>
                  <a:schemeClr val="bg1"/>
                </a:solidFill>
                <a:latin typeface="Futura Md BT" panose="020B0602020204020303" pitchFamily="34" charset="0"/>
                <a:cs typeface="EucrosiaUPC" panose="02020603050405020304" pitchFamily="18" charset="-34"/>
              </a:rPr>
              <a:t>R</a:t>
            </a:r>
            <a:r>
              <a:rPr lang="es-ES" altLang="es-ES" sz="3600" dirty="0" smtClean="0">
                <a:solidFill>
                  <a:srgbClr val="FFFF00"/>
                </a:solidFill>
                <a:latin typeface="Futura Md BT" panose="020B0602020204020303" pitchFamily="34" charset="0"/>
                <a:cs typeface="EucrosiaUPC" panose="02020603050405020304" pitchFamily="18" charset="-34"/>
              </a:rPr>
              <a:t>umanos/as</a:t>
            </a:r>
            <a:endParaRPr lang="es-ES" sz="3600" dirty="0">
              <a:solidFill>
                <a:srgbClr val="FFFF00"/>
              </a:solidFill>
            </a:endParaRPr>
          </a:p>
        </p:txBody>
      </p:sp>
    </p:spTree>
    <p:extLst>
      <p:ext uri="{BB962C8B-B14F-4D97-AF65-F5344CB8AC3E}">
        <p14:creationId xmlns="" xmlns:p14="http://schemas.microsoft.com/office/powerpoint/2010/main" val="3863746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3" name="2 Rectángulo"/>
          <p:cNvSpPr/>
          <p:nvPr/>
        </p:nvSpPr>
        <p:spPr>
          <a:xfrm>
            <a:off x="263758" y="1263650"/>
            <a:ext cx="8700730" cy="646331"/>
          </a:xfrm>
          <a:prstGeom prst="rect">
            <a:avLst/>
          </a:prstGeom>
        </p:spPr>
        <p:txBody>
          <a:bodyPr wrap="square">
            <a:spAutoFit/>
          </a:bodyPr>
          <a:lstStyle/>
          <a:p>
            <a:pPr algn="ctr"/>
            <a:r>
              <a:rPr lang="es-ES" b="1" dirty="0">
                <a:solidFill>
                  <a:srgbClr val="00B050"/>
                </a:solidFill>
                <a:latin typeface="Futura Md BT" panose="020B0602020204020303" pitchFamily="34" charset="0"/>
              </a:rPr>
              <a:t>Afiliación total a la Seguridad Social de trabajadores/as extranjeros </a:t>
            </a:r>
            <a:endParaRPr lang="es-ES" b="1" dirty="0" smtClean="0">
              <a:solidFill>
                <a:srgbClr val="00B050"/>
              </a:solidFill>
              <a:latin typeface="Futura Md BT" panose="020B0602020204020303" pitchFamily="34" charset="0"/>
            </a:endParaRPr>
          </a:p>
          <a:p>
            <a:pPr algn="ctr"/>
            <a:r>
              <a:rPr lang="es-ES" b="1" dirty="0" smtClean="0">
                <a:solidFill>
                  <a:srgbClr val="00B050"/>
                </a:solidFill>
                <a:latin typeface="Futura Md BT" panose="020B0602020204020303" pitchFamily="34" charset="0"/>
              </a:rPr>
              <a:t>en </a:t>
            </a:r>
            <a:r>
              <a:rPr lang="es-ES" b="1" dirty="0">
                <a:solidFill>
                  <a:srgbClr val="00B050"/>
                </a:solidFill>
                <a:latin typeface="Futura Md BT" panose="020B0602020204020303" pitchFamily="34" charset="0"/>
              </a:rPr>
              <a:t>la provincia de Alicante</a:t>
            </a:r>
          </a:p>
        </p:txBody>
      </p:sp>
      <p:sp>
        <p:nvSpPr>
          <p:cNvPr id="9" name="8 Rectángulo"/>
          <p:cNvSpPr/>
          <p:nvPr/>
        </p:nvSpPr>
        <p:spPr>
          <a:xfrm>
            <a:off x="899592" y="5805264"/>
            <a:ext cx="4572000" cy="269304"/>
          </a:xfrm>
          <a:prstGeom prst="rect">
            <a:avLst/>
          </a:prstGeom>
        </p:spPr>
        <p:txBody>
          <a:bodyPr>
            <a:spAutoFit/>
          </a:bodyPr>
          <a:lstStyle/>
          <a:p>
            <a:pPr algn="r">
              <a:lnSpc>
                <a:spcPct val="115000"/>
              </a:lnSpc>
              <a:spcAft>
                <a:spcPts val="0"/>
              </a:spcAft>
            </a:pPr>
            <a:r>
              <a:rPr lang="es-ES" sz="1000" dirty="0" smtClean="0">
                <a:solidFill>
                  <a:srgbClr val="663300"/>
                </a:solidFill>
                <a:latin typeface="Futura Md BT" panose="020B0602020204020303" pitchFamily="34" charset="0"/>
                <a:ea typeface="Calibri"/>
                <a:cs typeface="Futura Lt BT"/>
              </a:rPr>
              <a:t>Fuente: </a:t>
            </a:r>
            <a:r>
              <a:rPr lang="es-ES" sz="1000" dirty="0">
                <a:solidFill>
                  <a:srgbClr val="663300"/>
                </a:solidFill>
                <a:latin typeface="Futura Md BT" panose="020B0602020204020303" pitchFamily="34" charset="0"/>
                <a:ea typeface="Calibri"/>
                <a:cs typeface="Futura Lt BT"/>
              </a:rPr>
              <a:t>Elaboración </a:t>
            </a:r>
            <a:r>
              <a:rPr lang="es-ES" sz="1000" dirty="0" smtClean="0">
                <a:solidFill>
                  <a:srgbClr val="663300"/>
                </a:solidFill>
                <a:latin typeface="Futura Md BT" panose="020B0602020204020303" pitchFamily="34" charset="0"/>
                <a:ea typeface="Calibri"/>
                <a:cs typeface="Futura Lt BT"/>
              </a:rPr>
              <a:t>propia. </a:t>
            </a:r>
            <a:r>
              <a:rPr lang="es-ES" sz="1000" dirty="0">
                <a:solidFill>
                  <a:srgbClr val="663300"/>
                </a:solidFill>
                <a:latin typeface="Futura Md BT" panose="020B0602020204020303" pitchFamily="34" charset="0"/>
                <a:ea typeface="Calibri"/>
                <a:cs typeface="Futura Lt BT"/>
              </a:rPr>
              <a:t>MESS, </a:t>
            </a:r>
            <a:r>
              <a:rPr lang="es-ES" sz="1000" dirty="0" smtClean="0">
                <a:solidFill>
                  <a:srgbClr val="663300"/>
                </a:solidFill>
                <a:latin typeface="Futura Md BT" panose="020B0602020204020303" pitchFamily="34" charset="0"/>
                <a:ea typeface="Calibri"/>
                <a:cs typeface="Futura Lt BT"/>
              </a:rPr>
              <a:t>30/12/2017.</a:t>
            </a:r>
            <a:endParaRPr lang="es-ES" sz="1000" dirty="0">
              <a:latin typeface="Futura Md BT" panose="020B0602020204020303" pitchFamily="34" charset="0"/>
              <a:ea typeface="Calibri"/>
              <a:cs typeface="Calibri"/>
            </a:endParaRPr>
          </a:p>
        </p:txBody>
      </p:sp>
      <p:pic>
        <p:nvPicPr>
          <p:cNvPr id="16" name="15 Imagen"/>
          <p:cNvPicPr/>
          <p:nvPr/>
        </p:nvPicPr>
        <p:blipFill>
          <a:blip r:embed="rId6" cstate="print">
            <a:duotone>
              <a:schemeClr val="accent3">
                <a:shade val="45000"/>
                <a:satMod val="135000"/>
              </a:schemeClr>
              <a:prstClr val="white"/>
            </a:duotone>
          </a:blip>
          <a:srcRect l="8876" r="13346" b="8633"/>
          <a:stretch>
            <a:fillRect/>
          </a:stretch>
        </p:blipFill>
        <p:spPr bwMode="auto">
          <a:xfrm>
            <a:off x="539552" y="2132856"/>
            <a:ext cx="4968552" cy="3456384"/>
          </a:xfrm>
          <a:prstGeom prst="rect">
            <a:avLst/>
          </a:prstGeom>
          <a:noFill/>
        </p:spPr>
      </p:pic>
      <p:pic>
        <p:nvPicPr>
          <p:cNvPr id="1032" name="Picture 8" descr="https://image.flaticon.com/sprites/new_packs/111743-professions.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979712" y="2924944"/>
            <a:ext cx="2088232" cy="1962938"/>
          </a:xfrm>
          <a:prstGeom prst="rect">
            <a:avLst/>
          </a:prstGeom>
          <a:noFill/>
          <a:extLst>
            <a:ext uri="{909E8E84-426E-40DD-AFC4-6F175D3DCCD1}">
              <a14:hiddenFill xmlns="" xmlns:a14="http://schemas.microsoft.com/office/drawing/2010/main">
                <a:solidFill>
                  <a:srgbClr val="FFFFFF"/>
                </a:solidFill>
              </a14:hiddenFill>
            </a:ext>
          </a:extLst>
        </p:spPr>
      </p:pic>
      <p:sp>
        <p:nvSpPr>
          <p:cNvPr id="16385" name="Rectangle 1"/>
          <p:cNvSpPr>
            <a:spLocks noChangeArrowheads="1"/>
          </p:cNvSpPr>
          <p:nvPr/>
        </p:nvSpPr>
        <p:spPr bwMode="auto">
          <a:xfrm>
            <a:off x="6228184" y="1772816"/>
            <a:ext cx="2577530" cy="1368152"/>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Casi la mitad de afiliados extranjeros, uno de cada dos, es de la Unión Europea, el 48,4%</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6156176" y="3212976"/>
            <a:ext cx="2662486" cy="1152128"/>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Casi la mitad de los trabajadores del campo es de nacionalidad extranjera: el 48,3%</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5508104" y="4437112"/>
            <a:ext cx="3324225" cy="2265362"/>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El 21,2% de los nuevos empleos en la provincia de Alicante corresponden a trabajadores extranjeros quienes, a su vez, representan el 12,8% de las afiliaciones a la Seguridad Social</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22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24" name="23 Rectángulo"/>
          <p:cNvSpPr/>
          <p:nvPr/>
        </p:nvSpPr>
        <p:spPr>
          <a:xfrm>
            <a:off x="2592231" y="262389"/>
            <a:ext cx="6372257"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S</a:t>
            </a:r>
            <a:r>
              <a:rPr lang="es-ES" altLang="es-ES" sz="3600" dirty="0" smtClean="0">
                <a:solidFill>
                  <a:srgbClr val="FFFF00"/>
                </a:solidFill>
                <a:latin typeface="Futura Md BT" panose="020B0602020204020303" pitchFamily="34" charset="0"/>
                <a:cs typeface="EucrosiaUPC" panose="02020603050405020304" pitchFamily="18" charset="-34"/>
              </a:rPr>
              <a:t>eguridad Social y empleo</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773930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pic>
        <p:nvPicPr>
          <p:cNvPr id="14" name="Picture 10" descr="Logotipo Alicante Trata 0 - blanc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20072" y="1628800"/>
            <a:ext cx="3195931" cy="1725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2" descr="pantalla-de-carg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48064" y="3645024"/>
            <a:ext cx="3466315" cy="2141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15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17" name="16 Rectángulo"/>
          <p:cNvSpPr/>
          <p:nvPr/>
        </p:nvSpPr>
        <p:spPr>
          <a:xfrm>
            <a:off x="4479377" y="262389"/>
            <a:ext cx="4405501"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T</a:t>
            </a:r>
            <a:r>
              <a:rPr lang="es-ES" altLang="es-ES" sz="3600" dirty="0" smtClean="0">
                <a:solidFill>
                  <a:srgbClr val="FFFF00"/>
                </a:solidFill>
                <a:latin typeface="Futura Md BT" panose="020B0602020204020303" pitchFamily="34" charset="0"/>
                <a:cs typeface="EucrosiaUPC" panose="02020603050405020304" pitchFamily="18" charset="-34"/>
              </a:rPr>
              <a:t>rata de personas</a:t>
            </a:r>
            <a:endParaRPr lang="es-ES" altLang="es-ES" sz="3600" dirty="0">
              <a:solidFill>
                <a:srgbClr val="FFFF00"/>
              </a:solidFill>
              <a:latin typeface="Futura Md BT" panose="020B0602020204020303" pitchFamily="34" charset="0"/>
              <a:cs typeface="EucrosiaUPC" panose="02020603050405020304" pitchFamily="18" charset="-34"/>
            </a:endParaRPr>
          </a:p>
        </p:txBody>
      </p:sp>
      <p:pic>
        <p:nvPicPr>
          <p:cNvPr id="1026" name="Picture 2" descr="C:\Users\Sensibilizacion2\Desktop\TRATA\c94ad136-3a65-4ed6-be69-25b679a50b73.jpg"/>
          <p:cNvPicPr>
            <a:picLocks noChangeAspect="1" noChangeArrowheads="1"/>
          </p:cNvPicPr>
          <p:nvPr/>
        </p:nvPicPr>
        <p:blipFill>
          <a:blip r:embed="rId9" cstate="print"/>
          <a:srcRect/>
          <a:stretch>
            <a:fillRect/>
          </a:stretch>
        </p:blipFill>
        <p:spPr bwMode="auto">
          <a:xfrm>
            <a:off x="1043608" y="1215607"/>
            <a:ext cx="3838789" cy="4783333"/>
          </a:xfrm>
          <a:prstGeom prst="rect">
            <a:avLst/>
          </a:prstGeom>
          <a:noFill/>
        </p:spPr>
      </p:pic>
    </p:spTree>
    <p:extLst>
      <p:ext uri="{BB962C8B-B14F-4D97-AF65-F5344CB8AC3E}">
        <p14:creationId xmlns="" xmlns:p14="http://schemas.microsoft.com/office/powerpoint/2010/main" val="3578858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4" name="Text Box 24"/>
          <p:cNvSpPr txBox="1">
            <a:spLocks noChangeArrowheads="1"/>
          </p:cNvSpPr>
          <p:nvPr/>
        </p:nvSpPr>
        <p:spPr bwMode="auto">
          <a:xfrm>
            <a:off x="4186650" y="6423139"/>
            <a:ext cx="4777838" cy="246221"/>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s-ES_tradnl" altLang="es-ES" sz="1000" b="0" dirty="0">
                <a:solidFill>
                  <a:srgbClr val="663300"/>
                </a:solidFill>
                <a:latin typeface="Futura Md BT" panose="020B0602020204020303" pitchFamily="34" charset="0"/>
              </a:rPr>
              <a:t>Fuente: Elaboración propia a partir </a:t>
            </a:r>
            <a:r>
              <a:rPr lang="es-ES_tradnl" altLang="es-ES" sz="1000" b="0" dirty="0" smtClean="0">
                <a:solidFill>
                  <a:srgbClr val="663300"/>
                </a:solidFill>
                <a:latin typeface="Futura Md BT" panose="020B0602020204020303" pitchFamily="34" charset="0"/>
              </a:rPr>
              <a:t>de </a:t>
            </a:r>
            <a:r>
              <a:rPr lang="es-ES" altLang="es-ES" sz="1000" b="0" dirty="0" smtClean="0">
                <a:solidFill>
                  <a:srgbClr val="663300"/>
                </a:solidFill>
                <a:latin typeface="Futura Md BT" panose="020B0602020204020303" pitchFamily="34" charset="0"/>
              </a:rPr>
              <a:t>datos </a:t>
            </a:r>
            <a:r>
              <a:rPr lang="es-ES" altLang="es-ES" sz="1000" b="0" dirty="0">
                <a:solidFill>
                  <a:srgbClr val="663300"/>
                </a:solidFill>
                <a:latin typeface="Futura Md BT" panose="020B0602020204020303" pitchFamily="34" charset="0"/>
              </a:rPr>
              <a:t>del INE a </a:t>
            </a:r>
            <a:r>
              <a:rPr lang="es-ES" altLang="es-ES" sz="1000" b="0" dirty="0" smtClean="0">
                <a:solidFill>
                  <a:srgbClr val="663300"/>
                </a:solidFill>
                <a:latin typeface="Futura Md BT" panose="020B0602020204020303" pitchFamily="34" charset="0"/>
              </a:rPr>
              <a:t>01/01/2017</a:t>
            </a:r>
            <a:endParaRPr lang="es-ES" altLang="es-ES" sz="1000" b="0" dirty="0">
              <a:solidFill>
                <a:srgbClr val="663300"/>
              </a:solidFill>
              <a:latin typeface="Futura Md BT" panose="020B0602020204020303" pitchFamily="34" charset="0"/>
            </a:endParaRPr>
          </a:p>
        </p:txBody>
      </p:sp>
      <p:sp>
        <p:nvSpPr>
          <p:cNvPr id="2" name="Rectangle 2"/>
          <p:cNvSpPr>
            <a:spLocks noChangeArrowheads="1"/>
          </p:cNvSpPr>
          <p:nvPr/>
        </p:nvSpPr>
        <p:spPr bwMode="auto">
          <a:xfrm>
            <a:off x="4788024" y="2348880"/>
            <a:ext cx="3978077" cy="1872208"/>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663300"/>
                </a:solidFill>
                <a:effectLst/>
                <a:latin typeface="Futura Lt BT" pitchFamily="34" charset="0"/>
                <a:cs typeface="Arial" pitchFamily="34" charset="0"/>
              </a:rPr>
              <a:t>El 63,5% de las personas extranjeras que viven en Alicante son de origen europeo. Y el 51,6% de la Unión Europea.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23 Imagen" descr="http://www.clovermr.com/wp-content/uploads/2015/07/trianglify-background-2-2-1024x5761.png"/>
          <p:cNvPicPr/>
          <p:nvPr/>
        </p:nvPicPr>
        <p:blipFill>
          <a:blip r:embed="rId6" cstate="print"/>
          <a:srcRect b="70757"/>
          <a:stretch>
            <a:fillRect/>
          </a:stretch>
        </p:blipFill>
        <p:spPr bwMode="auto">
          <a:xfrm>
            <a:off x="0" y="0"/>
            <a:ext cx="9144000" cy="1196751"/>
          </a:xfrm>
          <a:prstGeom prst="rect">
            <a:avLst/>
          </a:prstGeom>
          <a:noFill/>
          <a:ln w="9525">
            <a:noFill/>
            <a:miter lim="800000"/>
            <a:headEnd/>
            <a:tailEnd/>
          </a:ln>
        </p:spPr>
      </p:pic>
      <p:sp>
        <p:nvSpPr>
          <p:cNvPr id="25" name="24 Rectángulo"/>
          <p:cNvSpPr/>
          <p:nvPr/>
        </p:nvSpPr>
        <p:spPr>
          <a:xfrm>
            <a:off x="4355976" y="332656"/>
            <a:ext cx="4444204" cy="646331"/>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U</a:t>
            </a:r>
            <a:r>
              <a:rPr lang="es-ES" altLang="es-ES" sz="3600" dirty="0" smtClean="0">
                <a:solidFill>
                  <a:srgbClr val="FFFF00"/>
                </a:solidFill>
                <a:latin typeface="Futura Md BT" panose="020B0602020204020303" pitchFamily="34" charset="0"/>
                <a:cs typeface="EucrosiaUPC" panose="02020603050405020304" pitchFamily="18" charset="-34"/>
              </a:rPr>
              <a:t>nión Europea</a:t>
            </a:r>
            <a:endParaRPr lang="es-ES" altLang="es-ES" sz="3600" dirty="0">
              <a:solidFill>
                <a:srgbClr val="FFFF00"/>
              </a:solidFill>
              <a:latin typeface="Futura Md BT" panose="020B0602020204020303" pitchFamily="34" charset="0"/>
              <a:cs typeface="EucrosiaUPC" panose="02020603050405020304" pitchFamily="18" charset="-34"/>
            </a:endParaRPr>
          </a:p>
        </p:txBody>
      </p:sp>
      <p:graphicFrame>
        <p:nvGraphicFramePr>
          <p:cNvPr id="26" name="25 Tabla"/>
          <p:cNvGraphicFramePr>
            <a:graphicFrameLocks noGrp="1"/>
          </p:cNvGraphicFramePr>
          <p:nvPr/>
        </p:nvGraphicFramePr>
        <p:xfrm>
          <a:off x="1115618" y="4941168"/>
          <a:ext cx="7752183" cy="893445"/>
        </p:xfrm>
        <a:graphic>
          <a:graphicData uri="http://schemas.openxmlformats.org/drawingml/2006/table">
            <a:tbl>
              <a:tblPr/>
              <a:tblGrid>
                <a:gridCol w="1531832"/>
                <a:gridCol w="1037242"/>
                <a:gridCol w="1037242"/>
                <a:gridCol w="1037242"/>
                <a:gridCol w="1037242"/>
                <a:gridCol w="1037242"/>
                <a:gridCol w="1034141"/>
              </a:tblGrid>
              <a:tr h="245745">
                <a:tc>
                  <a:txBody>
                    <a:bodyPr/>
                    <a:lstStyle/>
                    <a:p>
                      <a:endParaRPr lang="es-ES" sz="110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Hombres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Mujeres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r h="161925">
                <a:tc>
                  <a:txBody>
                    <a:bodyPr/>
                    <a:lstStyle/>
                    <a:p>
                      <a:pPr algn="ctr">
                        <a:lnSpc>
                          <a:spcPct val="115000"/>
                        </a:lnSpc>
                        <a:spcAft>
                          <a:spcPts val="0"/>
                        </a:spcAft>
                      </a:pPr>
                      <a:r>
                        <a:rPr lang="es-ES" sz="800" b="1">
                          <a:solidFill>
                            <a:srgbClr val="663300"/>
                          </a:solidFill>
                          <a:latin typeface="Futura Lt BT"/>
                          <a:ea typeface="Times New Roman"/>
                          <a:cs typeface="Arial"/>
                        </a:rPr>
                        <a:t>EXTRANJEROS/AS</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325.120</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100%</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164.816</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50,7%</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160.304</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49,3%</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61925">
                <a:tc>
                  <a:txBody>
                    <a:bodyPr/>
                    <a:lstStyle/>
                    <a:p>
                      <a:pPr algn="ctr">
                        <a:lnSpc>
                          <a:spcPct val="115000"/>
                        </a:lnSpc>
                        <a:spcAft>
                          <a:spcPts val="0"/>
                        </a:spcAft>
                      </a:pPr>
                      <a:r>
                        <a:rPr lang="es-ES" sz="800" b="1">
                          <a:solidFill>
                            <a:srgbClr val="663300"/>
                          </a:solidFill>
                          <a:latin typeface="Futura Lt BT"/>
                          <a:ea typeface="Times New Roman"/>
                          <a:cs typeface="Arial"/>
                        </a:rPr>
                        <a:t>EUROPA</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206.422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63,5%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100.022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48,5%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106.400</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51,5%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161925">
                <a:tc>
                  <a:txBody>
                    <a:bodyPr/>
                    <a:lstStyle/>
                    <a:p>
                      <a:pPr algn="ctr">
                        <a:lnSpc>
                          <a:spcPct val="115000"/>
                        </a:lnSpc>
                        <a:spcAft>
                          <a:spcPts val="0"/>
                        </a:spcAft>
                      </a:pPr>
                      <a:r>
                        <a:rPr lang="es-ES" sz="800" b="1" i="1">
                          <a:solidFill>
                            <a:srgbClr val="663300"/>
                          </a:solidFill>
                          <a:latin typeface="Futura Lt BT"/>
                          <a:ea typeface="Times New Roman"/>
                          <a:cs typeface="Arial"/>
                        </a:rPr>
                        <a:t>Unión Europea</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i="1">
                          <a:solidFill>
                            <a:srgbClr val="663300"/>
                          </a:solidFill>
                          <a:latin typeface="Futura Lt BT"/>
                          <a:ea typeface="Times New Roman"/>
                          <a:cs typeface="Arial"/>
                        </a:rPr>
                        <a:t>167.804</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i="1">
                          <a:solidFill>
                            <a:srgbClr val="663300"/>
                          </a:solidFill>
                          <a:latin typeface="Futura Lt BT"/>
                          <a:ea typeface="Times New Roman"/>
                          <a:cs typeface="Arial"/>
                        </a:rPr>
                        <a:t>51,6%</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i="1">
                          <a:solidFill>
                            <a:srgbClr val="663300"/>
                          </a:solidFill>
                          <a:latin typeface="Futura Lt BT"/>
                          <a:ea typeface="Times New Roman"/>
                          <a:cs typeface="Arial"/>
                        </a:rPr>
                        <a:t>82.781</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49,3%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i="1">
                          <a:solidFill>
                            <a:srgbClr val="663300"/>
                          </a:solidFill>
                          <a:latin typeface="Futura Lt BT"/>
                          <a:ea typeface="Times New Roman"/>
                          <a:cs typeface="Arial"/>
                        </a:rPr>
                        <a:t>85.023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50,7%</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E6EED5"/>
                    </a:solidFill>
                  </a:tcPr>
                </a:tc>
              </a:tr>
              <a:tr h="161925">
                <a:tc>
                  <a:txBody>
                    <a:bodyPr/>
                    <a:lstStyle/>
                    <a:p>
                      <a:pPr algn="ctr">
                        <a:lnSpc>
                          <a:spcPct val="115000"/>
                        </a:lnSpc>
                        <a:spcAft>
                          <a:spcPts val="0"/>
                        </a:spcAft>
                      </a:pPr>
                      <a:r>
                        <a:rPr lang="es-ES" sz="800" b="1" i="1">
                          <a:solidFill>
                            <a:srgbClr val="663300"/>
                          </a:solidFill>
                          <a:latin typeface="Futura Lt BT"/>
                          <a:ea typeface="Times New Roman"/>
                          <a:cs typeface="Arial"/>
                        </a:rPr>
                        <a:t>Europa no comunitaria</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i="1">
                          <a:solidFill>
                            <a:srgbClr val="663300"/>
                          </a:solidFill>
                          <a:latin typeface="Futura Lt BT"/>
                          <a:ea typeface="Times New Roman"/>
                          <a:cs typeface="Arial"/>
                        </a:rPr>
                        <a:t>38.618</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i="1">
                          <a:solidFill>
                            <a:srgbClr val="663300"/>
                          </a:solidFill>
                          <a:latin typeface="Futura Lt BT"/>
                          <a:ea typeface="Times New Roman"/>
                          <a:cs typeface="Arial"/>
                        </a:rPr>
                        <a:t>11,9%</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i="1">
                          <a:solidFill>
                            <a:srgbClr val="663300"/>
                          </a:solidFill>
                          <a:latin typeface="Futura Lt BT"/>
                          <a:ea typeface="Times New Roman"/>
                          <a:cs typeface="Arial"/>
                        </a:rPr>
                        <a:t>17.241</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44,6%</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i="1">
                          <a:solidFill>
                            <a:srgbClr val="663300"/>
                          </a:solidFill>
                          <a:latin typeface="Futura Lt BT"/>
                          <a:ea typeface="Times New Roman"/>
                          <a:cs typeface="Arial"/>
                        </a:rPr>
                        <a:t>21.377</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dirty="0">
                          <a:solidFill>
                            <a:srgbClr val="663300"/>
                          </a:solidFill>
                          <a:latin typeface="Futura Lt BT"/>
                          <a:ea typeface="Times New Roman"/>
                          <a:cs typeface="Arial"/>
                        </a:rPr>
                        <a:t>55,4%</a:t>
                      </a:r>
                      <a:endParaRPr lang="es-ES" sz="11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bl>
          </a:graphicData>
        </a:graphic>
      </p:graphicFrame>
      <p:pic>
        <p:nvPicPr>
          <p:cNvPr id="2050" name="Picture 2" descr="C:\Users\Sensibilizacion2\Desktop\paises-de-la-union-europea.jpg"/>
          <p:cNvPicPr>
            <a:picLocks noChangeAspect="1" noChangeArrowheads="1"/>
          </p:cNvPicPr>
          <p:nvPr/>
        </p:nvPicPr>
        <p:blipFill>
          <a:blip r:embed="rId7" cstate="print"/>
          <a:srcRect/>
          <a:stretch>
            <a:fillRect/>
          </a:stretch>
        </p:blipFill>
        <p:spPr bwMode="auto">
          <a:xfrm>
            <a:off x="827584" y="1330424"/>
            <a:ext cx="3610745" cy="3610744"/>
          </a:xfrm>
          <a:prstGeom prst="rect">
            <a:avLst/>
          </a:prstGeom>
          <a:noFill/>
        </p:spPr>
      </p:pic>
    </p:spTree>
    <p:extLst>
      <p:ext uri="{BB962C8B-B14F-4D97-AF65-F5344CB8AC3E}">
        <p14:creationId xmlns="" xmlns:p14="http://schemas.microsoft.com/office/powerpoint/2010/main" val="146083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744140"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3" name="2 Rectángulo"/>
          <p:cNvSpPr/>
          <p:nvPr/>
        </p:nvSpPr>
        <p:spPr>
          <a:xfrm>
            <a:off x="467544" y="1277534"/>
            <a:ext cx="8424936" cy="646331"/>
          </a:xfrm>
          <a:prstGeom prst="rect">
            <a:avLst/>
          </a:prstGeom>
        </p:spPr>
        <p:txBody>
          <a:bodyPr wrap="square">
            <a:spAutoFit/>
          </a:bodyPr>
          <a:lstStyle/>
          <a:p>
            <a:pPr algn="ctr"/>
            <a:r>
              <a:rPr lang="es-ES" b="1" dirty="0">
                <a:solidFill>
                  <a:srgbClr val="00B050"/>
                </a:solidFill>
                <a:latin typeface="Futura Md BT" panose="020B0602020204020303" pitchFamily="34" charset="0"/>
              </a:rPr>
              <a:t>Crecimiento </a:t>
            </a:r>
            <a:r>
              <a:rPr lang="es-ES" b="1" dirty="0" smtClean="0">
                <a:solidFill>
                  <a:srgbClr val="00B050"/>
                </a:solidFill>
                <a:latin typeface="Futura Md BT" panose="020B0602020204020303" pitchFamily="34" charset="0"/>
              </a:rPr>
              <a:t>natural </a:t>
            </a:r>
            <a:r>
              <a:rPr lang="es-ES" b="1" dirty="0">
                <a:solidFill>
                  <a:srgbClr val="00B050"/>
                </a:solidFill>
                <a:latin typeface="Futura Md BT" panose="020B0602020204020303" pitchFamily="34" charset="0"/>
              </a:rPr>
              <a:t>(nacimientos – defunciones) </a:t>
            </a:r>
            <a:endParaRPr lang="es-ES" b="1" dirty="0" smtClean="0">
              <a:solidFill>
                <a:srgbClr val="00B050"/>
              </a:solidFill>
              <a:latin typeface="Futura Md BT" panose="020B0602020204020303" pitchFamily="34" charset="0"/>
            </a:endParaRPr>
          </a:p>
          <a:p>
            <a:pPr algn="ctr"/>
            <a:r>
              <a:rPr lang="es-ES" b="1" dirty="0" smtClean="0">
                <a:solidFill>
                  <a:srgbClr val="00B050"/>
                </a:solidFill>
                <a:latin typeface="Futura Md BT" panose="020B0602020204020303" pitchFamily="34" charset="0"/>
              </a:rPr>
              <a:t>en </a:t>
            </a:r>
            <a:r>
              <a:rPr lang="es-ES" b="1" dirty="0">
                <a:solidFill>
                  <a:srgbClr val="00B050"/>
                </a:solidFill>
                <a:latin typeface="Futura Md BT" panose="020B0602020204020303" pitchFamily="34" charset="0"/>
              </a:rPr>
              <a:t>la provincia de Alicante</a:t>
            </a:r>
          </a:p>
        </p:txBody>
      </p:sp>
      <p:graphicFrame>
        <p:nvGraphicFramePr>
          <p:cNvPr id="16" name="15 Tabla"/>
          <p:cNvGraphicFramePr>
            <a:graphicFrameLocks noGrp="1"/>
          </p:cNvGraphicFramePr>
          <p:nvPr/>
        </p:nvGraphicFramePr>
        <p:xfrm>
          <a:off x="395536" y="1916832"/>
          <a:ext cx="8472266" cy="1224136"/>
        </p:xfrm>
        <a:graphic>
          <a:graphicData uri="http://schemas.openxmlformats.org/drawingml/2006/table">
            <a:tbl>
              <a:tblPr/>
              <a:tblGrid>
                <a:gridCol w="1496202"/>
                <a:gridCol w="1343702"/>
                <a:gridCol w="1572453"/>
                <a:gridCol w="1192895"/>
                <a:gridCol w="1724953"/>
                <a:gridCol w="1142061"/>
              </a:tblGrid>
              <a:tr h="311340">
                <a:tc>
                  <a:txBody>
                    <a:bodyPr/>
                    <a:lstStyle/>
                    <a:p>
                      <a:endParaRPr lang="es-ES" sz="1100" dirty="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Totales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Españoles/as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 fila</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Extranjeros/as</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 fila</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tcPr>
                </a:tc>
              </a:tr>
              <a:tr h="300728">
                <a:tc>
                  <a:txBody>
                    <a:bodyPr/>
                    <a:lstStyle/>
                    <a:p>
                      <a:pPr algn="ctr">
                        <a:lnSpc>
                          <a:spcPct val="115000"/>
                        </a:lnSpc>
                        <a:spcAft>
                          <a:spcPts val="0"/>
                        </a:spcAft>
                      </a:pPr>
                      <a:r>
                        <a:rPr lang="es-ES" sz="800" b="1">
                          <a:solidFill>
                            <a:srgbClr val="663300"/>
                          </a:solidFill>
                          <a:latin typeface="Futura Lt BT"/>
                          <a:ea typeface="Times New Roman"/>
                          <a:cs typeface="Arial"/>
                        </a:rPr>
                        <a:t>Nacimientos</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15.259</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11.861</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77,7%</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3.398</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22,3%</a:t>
                      </a:r>
                      <a:endParaRPr lang="es-ES" sz="11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300728">
                <a:tc>
                  <a:txBody>
                    <a:bodyPr/>
                    <a:lstStyle/>
                    <a:p>
                      <a:pPr algn="ctr">
                        <a:lnSpc>
                          <a:spcPct val="115000"/>
                        </a:lnSpc>
                        <a:spcAft>
                          <a:spcPts val="0"/>
                        </a:spcAft>
                      </a:pPr>
                      <a:r>
                        <a:rPr lang="es-ES" sz="800" b="1">
                          <a:solidFill>
                            <a:srgbClr val="663300"/>
                          </a:solidFill>
                          <a:latin typeface="Futura Lt BT"/>
                          <a:ea typeface="Times New Roman"/>
                          <a:cs typeface="Arial"/>
                        </a:rPr>
                        <a:t>Defunciones</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15.155</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13.063</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dirty="0">
                          <a:solidFill>
                            <a:srgbClr val="663300"/>
                          </a:solidFill>
                          <a:latin typeface="Futura Lt BT"/>
                          <a:ea typeface="Times New Roman"/>
                          <a:cs typeface="Arial"/>
                        </a:rPr>
                        <a:t>86,2%</a:t>
                      </a:r>
                      <a:endParaRPr lang="es-ES" sz="1100" dirty="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2.092</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13,8%</a:t>
                      </a:r>
                      <a:endParaRPr lang="es-ES" sz="1100">
                        <a:solidFill>
                          <a:srgbClr val="000000"/>
                        </a:solidFill>
                        <a:latin typeface="Calibri"/>
                        <a:ea typeface="Calibri"/>
                        <a:cs typeface="Times New Roman"/>
                      </a:endParaRPr>
                    </a:p>
                  </a:txBody>
                  <a:tcPr marL="68580" marR="68580" marT="0" marB="0" anchor="ctr">
                    <a:lnL>
                      <a:noFill/>
                    </a:lnL>
                    <a:lnR>
                      <a:noFill/>
                    </a:lnR>
                    <a:lnT>
                      <a:noFill/>
                    </a:lnT>
                    <a:lnB>
                      <a:noFill/>
                    </a:lnB>
                  </a:tcPr>
                </a:tc>
              </a:tr>
              <a:tr h="311340">
                <a:tc>
                  <a:txBody>
                    <a:bodyPr/>
                    <a:lstStyle/>
                    <a:p>
                      <a:pPr algn="ctr">
                        <a:lnSpc>
                          <a:spcPct val="115000"/>
                        </a:lnSpc>
                        <a:spcAft>
                          <a:spcPts val="0"/>
                        </a:spcAft>
                      </a:pPr>
                      <a:r>
                        <a:rPr lang="es-ES" sz="800" b="1">
                          <a:solidFill>
                            <a:srgbClr val="663300"/>
                          </a:solidFill>
                          <a:latin typeface="Futura Lt BT"/>
                          <a:ea typeface="Times New Roman"/>
                          <a:cs typeface="Arial"/>
                        </a:rPr>
                        <a:t>Diferencia</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104</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-1.202</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endParaRPr lang="es-ES" sz="110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1.306</a:t>
                      </a:r>
                      <a:endParaRPr lang="es-ES"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endParaRPr lang="es-ES" sz="1100" dirty="0">
                        <a:solidFill>
                          <a:srgbClr val="000000"/>
                        </a:solidFill>
                        <a:latin typeface="Calibri"/>
                        <a:cs typeface="Times New Roman"/>
                      </a:endParaRPr>
                    </a:p>
                  </a:txBody>
                  <a:tcPr marL="68580" marR="68580" marT="0" marB="0" anchor="ctr">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17" name="16 Imagen" descr="C:\Users\Sensibilizacion\Downloads\mapa (17).png"/>
          <p:cNvPicPr/>
          <p:nvPr/>
        </p:nvPicPr>
        <p:blipFill>
          <a:blip r:embed="rId6" cstate="print"/>
          <a:srcRect r="37142"/>
          <a:stretch>
            <a:fillRect/>
          </a:stretch>
        </p:blipFill>
        <p:spPr bwMode="auto">
          <a:xfrm>
            <a:off x="4860032" y="3475831"/>
            <a:ext cx="3581400" cy="2257425"/>
          </a:xfrm>
          <a:prstGeom prst="rect">
            <a:avLst/>
          </a:prstGeom>
          <a:noFill/>
          <a:ln w="9525">
            <a:noFill/>
            <a:miter lim="800000"/>
            <a:headEnd/>
            <a:tailEnd/>
          </a:ln>
        </p:spPr>
      </p:pic>
      <p:pic>
        <p:nvPicPr>
          <p:cNvPr id="23" name="22 Imagen"/>
          <p:cNvPicPr/>
          <p:nvPr/>
        </p:nvPicPr>
        <p:blipFill>
          <a:blip r:embed="rId7"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683568" y="3099023"/>
            <a:ext cx="3629025" cy="2562225"/>
          </a:xfrm>
          <a:prstGeom prst="rect">
            <a:avLst/>
          </a:prstGeom>
          <a:noFill/>
        </p:spPr>
      </p:pic>
      <p:pic>
        <p:nvPicPr>
          <p:cNvPr id="13" name="12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15" name="14 Rectángulo"/>
          <p:cNvSpPr/>
          <p:nvPr/>
        </p:nvSpPr>
        <p:spPr>
          <a:xfrm>
            <a:off x="3338351" y="262389"/>
            <a:ext cx="5532284" cy="646331"/>
          </a:xfrm>
          <a:prstGeom prst="rect">
            <a:avLst/>
          </a:prstGeom>
        </p:spPr>
        <p:txBody>
          <a:bodyPr wrap="non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Crecimiento</a:t>
            </a:r>
            <a:r>
              <a:rPr lang="es-ES" altLang="es-ES" sz="3600" dirty="0" smtClean="0">
                <a:solidFill>
                  <a:srgbClr val="FFC000"/>
                </a:solidFill>
                <a:latin typeface="Futura Md BT" panose="020B0602020204020303" pitchFamily="34" charset="0"/>
                <a:cs typeface="EucrosiaUPC" panose="02020603050405020304" pitchFamily="18" charset="-34"/>
              </a:rPr>
              <a:t> </a:t>
            </a:r>
            <a:r>
              <a:rPr lang="es-ES" altLang="es-ES" sz="3600" dirty="0" smtClean="0">
                <a:solidFill>
                  <a:schemeClr val="bg1"/>
                </a:solidFill>
                <a:latin typeface="Futura Md BT" panose="020B0602020204020303" pitchFamily="34" charset="0"/>
                <a:cs typeface="EucrosiaUPC" panose="02020603050405020304" pitchFamily="18" charset="-34"/>
              </a:rPr>
              <a:t>v</a:t>
            </a:r>
            <a:r>
              <a:rPr lang="es-ES" altLang="es-ES" sz="3600" dirty="0" smtClean="0">
                <a:solidFill>
                  <a:srgbClr val="FFFF00"/>
                </a:solidFill>
                <a:latin typeface="Futura Md BT" panose="020B0602020204020303" pitchFamily="34" charset="0"/>
                <a:cs typeface="EucrosiaUPC" panose="02020603050405020304" pitchFamily="18" charset="-34"/>
              </a:rPr>
              <a:t>egetativo</a:t>
            </a:r>
            <a:endParaRPr lang="es-ES" sz="3600" dirty="0">
              <a:solidFill>
                <a:srgbClr val="FFFF00"/>
              </a:solidFill>
            </a:endParaRPr>
          </a:p>
        </p:txBody>
      </p:sp>
      <p:sp>
        <p:nvSpPr>
          <p:cNvPr id="1026" name="Rectangle 2"/>
          <p:cNvSpPr>
            <a:spLocks noChangeArrowheads="1"/>
          </p:cNvSpPr>
          <p:nvPr/>
        </p:nvSpPr>
        <p:spPr bwMode="auto">
          <a:xfrm>
            <a:off x="1115616" y="5877272"/>
            <a:ext cx="3422650" cy="390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800" b="0" i="0" u="none" strike="noStrike" cap="none" normalizeH="0" baseline="0" smtClean="0">
                <a:ln>
                  <a:noFill/>
                </a:ln>
                <a:solidFill>
                  <a:srgbClr val="76923C"/>
                </a:solidFill>
                <a:effectLst/>
                <a:latin typeface="Futura Lt BT" pitchFamily="34" charset="0"/>
                <a:cs typeface="Arial" pitchFamily="34" charset="0"/>
              </a:rPr>
              <a:t>Figura 5. Nacimientos de madre extranjera en España por Comunidades Autonómicas. | Fuente: INE, 01/01/2016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5220072" y="5877272"/>
            <a:ext cx="3692525" cy="390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800" b="0" i="0" u="none" strike="noStrike" cap="none" normalizeH="0" baseline="0" smtClean="0">
                <a:ln>
                  <a:noFill/>
                </a:ln>
                <a:solidFill>
                  <a:srgbClr val="76923C"/>
                </a:solidFill>
                <a:effectLst/>
                <a:latin typeface="Futura Lt BT" pitchFamily="34" charset="0"/>
                <a:cs typeface="Arial" pitchFamily="34" charset="0"/>
              </a:rPr>
              <a:t>Gráfico 13. Nacimientos de madre extranjera en España (principales provincias). | Elaboración propia. Fuente: INE, 01/01/2016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569937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Text Box 9"/>
          <p:cNvSpPr txBox="1">
            <a:spLocks noChangeArrowheads="1"/>
          </p:cNvSpPr>
          <p:nvPr/>
        </p:nvSpPr>
        <p:spPr bwMode="auto">
          <a:xfrm>
            <a:off x="395536" y="1371540"/>
            <a:ext cx="7416824"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45085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i="1" dirty="0">
                <a:solidFill>
                  <a:srgbClr val="00B050"/>
                </a:solidFill>
                <a:latin typeface="Futura Md BT" pitchFamily="34" charset="0"/>
              </a:rPr>
              <a:t>Fuentes de datos sobre la población extranjera en Alicante:</a:t>
            </a:r>
          </a:p>
          <a:p>
            <a:pPr eaLnBrk="1" hangingPunct="1">
              <a:spcBef>
                <a:spcPct val="0"/>
              </a:spcBef>
              <a:buFontTx/>
              <a:buNone/>
            </a:pPr>
            <a:endParaRPr lang="es-ES" altLang="es-ES" sz="800" b="1" i="1" dirty="0">
              <a:solidFill>
                <a:srgbClr val="00B050"/>
              </a:solidFill>
              <a:latin typeface="Futura Md BT" pitchFamily="34" charset="0"/>
            </a:endParaRPr>
          </a:p>
          <a:p>
            <a:pPr marL="285750" indent="-285750" eaLnBrk="1" hangingPunct="1">
              <a:spcBef>
                <a:spcPct val="0"/>
              </a:spcBef>
              <a:buFont typeface="Wingdings" panose="05000000000000000000" pitchFamily="2" charset="2"/>
              <a:buChar char="§"/>
            </a:pPr>
            <a:r>
              <a:rPr lang="es-ES" altLang="es-ES" sz="1600" b="1" dirty="0">
                <a:solidFill>
                  <a:srgbClr val="00B050"/>
                </a:solidFill>
                <a:latin typeface="Futura Md BT" pitchFamily="34" charset="0"/>
              </a:rPr>
              <a:t> Instituto Nacional de Estadística:</a:t>
            </a:r>
            <a:r>
              <a:rPr lang="es-ES" altLang="es-ES" sz="1600" b="1" dirty="0">
                <a:solidFill>
                  <a:srgbClr val="FFC000"/>
                </a:solidFill>
                <a:latin typeface="Futura Md BT" pitchFamily="34" charset="0"/>
              </a:rPr>
              <a:t> </a:t>
            </a:r>
            <a:r>
              <a:rPr lang="es-ES" altLang="es-ES" sz="1600" dirty="0">
                <a:solidFill>
                  <a:srgbClr val="FFC000"/>
                </a:solidFill>
                <a:latin typeface="Futura Md BT" pitchFamily="34" charset="0"/>
                <a:hlinkClick r:id="rId6"/>
              </a:rPr>
              <a:t>www.ine.es</a:t>
            </a:r>
            <a:endParaRPr lang="es-ES" altLang="es-ES" sz="1600" dirty="0">
              <a:solidFill>
                <a:srgbClr val="FFC000"/>
              </a:solidFill>
              <a:latin typeface="Futura Md BT" pitchFamily="34" charset="0"/>
            </a:endParaRPr>
          </a:p>
          <a:p>
            <a:pPr marL="285750" indent="-285750" eaLnBrk="1" hangingPunct="1">
              <a:spcBef>
                <a:spcPct val="0"/>
              </a:spcBef>
              <a:buFont typeface="Wingdings" panose="05000000000000000000" pitchFamily="2" charset="2"/>
              <a:buChar char="§"/>
            </a:pPr>
            <a:r>
              <a:rPr lang="es-ES" altLang="es-ES" sz="1600" b="1" dirty="0">
                <a:solidFill>
                  <a:srgbClr val="00B050"/>
                </a:solidFill>
                <a:latin typeface="Futura Md BT" pitchFamily="34" charset="0"/>
              </a:rPr>
              <a:t> Ministerio de Empleo y Seguridad Social: </a:t>
            </a:r>
            <a:r>
              <a:rPr lang="es-ES" altLang="es-ES" sz="1600" dirty="0">
                <a:solidFill>
                  <a:srgbClr val="FFC000"/>
                </a:solidFill>
                <a:latin typeface="Futura Md BT" pitchFamily="34" charset="0"/>
                <a:hlinkClick r:id="rId7"/>
              </a:rPr>
              <a:t>www.empleo.gob.es</a:t>
            </a:r>
            <a:r>
              <a:rPr lang="es-ES" altLang="es-ES" sz="1600" b="1" dirty="0">
                <a:solidFill>
                  <a:srgbClr val="FFC000"/>
                </a:solidFill>
                <a:latin typeface="Futura Md BT" pitchFamily="34" charset="0"/>
              </a:rPr>
              <a:t> </a:t>
            </a:r>
          </a:p>
          <a:p>
            <a:pPr marL="285750" indent="-285750" eaLnBrk="1" hangingPunct="1">
              <a:spcBef>
                <a:spcPct val="0"/>
              </a:spcBef>
              <a:buFont typeface="Wingdings" panose="05000000000000000000" pitchFamily="2" charset="2"/>
              <a:buChar char="§"/>
            </a:pPr>
            <a:r>
              <a:rPr lang="es-ES" altLang="es-ES" sz="1600" b="1" dirty="0">
                <a:solidFill>
                  <a:srgbClr val="00B050"/>
                </a:solidFill>
                <a:latin typeface="Futura Md BT" pitchFamily="34" charset="0"/>
              </a:rPr>
              <a:t> Ministerio de Educación Cultura y Deporte:</a:t>
            </a:r>
            <a:r>
              <a:rPr lang="es-ES" altLang="es-ES" sz="1600" b="1" dirty="0">
                <a:solidFill>
                  <a:srgbClr val="FFC000"/>
                </a:solidFill>
                <a:latin typeface="Futura Md BT" pitchFamily="34" charset="0"/>
              </a:rPr>
              <a:t> </a:t>
            </a:r>
            <a:r>
              <a:rPr lang="es-ES" altLang="es-ES" sz="1600" dirty="0">
                <a:solidFill>
                  <a:srgbClr val="FFC000"/>
                </a:solidFill>
                <a:latin typeface="Futura Md BT" pitchFamily="34" charset="0"/>
                <a:hlinkClick r:id="rId8"/>
              </a:rPr>
              <a:t>www.mecd.gob.es</a:t>
            </a:r>
            <a:r>
              <a:rPr lang="es-ES" altLang="es-ES" sz="1600" b="0" dirty="0">
                <a:solidFill>
                  <a:srgbClr val="FFC000"/>
                </a:solidFill>
                <a:latin typeface="Futura Md BT" pitchFamily="34" charset="0"/>
              </a:rPr>
              <a:t> </a:t>
            </a:r>
            <a:endParaRPr lang="es-ES" altLang="es-ES" sz="1600" dirty="0">
              <a:solidFill>
                <a:srgbClr val="FFC000"/>
              </a:solidFill>
              <a:latin typeface="Futura Md BT" pitchFamily="34" charset="0"/>
            </a:endParaRPr>
          </a:p>
          <a:p>
            <a:pPr eaLnBrk="1" hangingPunct="1">
              <a:spcBef>
                <a:spcPct val="0"/>
              </a:spcBef>
              <a:buFontTx/>
              <a:buNone/>
            </a:pPr>
            <a:endParaRPr lang="es-ES" altLang="es-ES" sz="1600" dirty="0">
              <a:solidFill>
                <a:srgbClr val="FF6600"/>
              </a:solidFill>
              <a:latin typeface="Futura Md BT" pitchFamily="34" charset="0"/>
            </a:endParaRPr>
          </a:p>
          <a:p>
            <a:pPr eaLnBrk="1" hangingPunct="1">
              <a:spcBef>
                <a:spcPct val="0"/>
              </a:spcBef>
              <a:buFontTx/>
              <a:buNone/>
            </a:pPr>
            <a:r>
              <a:rPr lang="es-ES" altLang="es-ES" sz="1600" i="1" dirty="0">
                <a:solidFill>
                  <a:srgbClr val="00B050"/>
                </a:solidFill>
                <a:latin typeface="Futura Md BT" pitchFamily="34" charset="0"/>
              </a:rPr>
              <a:t>Informes, estudios y trabajos de investigación:</a:t>
            </a:r>
          </a:p>
          <a:p>
            <a:pPr eaLnBrk="1" hangingPunct="1">
              <a:spcBef>
                <a:spcPct val="0"/>
              </a:spcBef>
              <a:buFontTx/>
              <a:buNone/>
            </a:pPr>
            <a:endParaRPr lang="es-ES" altLang="es-ES" sz="800" i="1" dirty="0">
              <a:solidFill>
                <a:srgbClr val="365F91"/>
              </a:solidFill>
              <a:latin typeface="Futura Md BT" pitchFamily="34" charset="0"/>
            </a:endParaRPr>
          </a:p>
          <a:p>
            <a:pPr marL="285750" indent="-285750" eaLnBrk="1" hangingPunct="1">
              <a:spcBef>
                <a:spcPct val="0"/>
              </a:spcBef>
              <a:buFont typeface="Wingdings" panose="05000000000000000000" pitchFamily="2" charset="2"/>
              <a:buChar char="§"/>
            </a:pPr>
            <a:r>
              <a:rPr lang="es-ES" altLang="es-ES" sz="1600" b="1" dirty="0">
                <a:solidFill>
                  <a:srgbClr val="00B050"/>
                </a:solidFill>
                <a:latin typeface="Futura Md BT" pitchFamily="34" charset="0"/>
              </a:rPr>
              <a:t> Asti-Alicante: </a:t>
            </a:r>
            <a:r>
              <a:rPr lang="es-ES" altLang="es-ES" sz="1600" dirty="0">
                <a:solidFill>
                  <a:srgbClr val="FF6600"/>
                </a:solidFill>
                <a:latin typeface="Futura Md BT" pitchFamily="34" charset="0"/>
                <a:hlinkClick r:id="rId9"/>
              </a:rPr>
              <a:t>astialicante.org</a:t>
            </a:r>
            <a:endParaRPr lang="es-ES" altLang="es-ES" sz="1600" dirty="0">
              <a:solidFill>
                <a:srgbClr val="FF660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Aproximación estadística a la población extranjera en Alicante.   </a:t>
            </a: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Extranjeros en situación </a:t>
            </a:r>
            <a:r>
              <a:rPr lang="es-ES" altLang="es-ES" sz="1600" b="0" i="1" dirty="0" smtClean="0">
                <a:solidFill>
                  <a:srgbClr val="00B050"/>
                </a:solidFill>
                <a:latin typeface="Futura Md BT" pitchFamily="34" charset="0"/>
              </a:rPr>
              <a:t>irregular.</a:t>
            </a:r>
            <a:endParaRPr lang="es-ES" altLang="es-ES" sz="1600" b="0" i="1" dirty="0">
              <a:solidFill>
                <a:srgbClr val="00B05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Extranjeros en situación irregular por </a:t>
            </a:r>
            <a:r>
              <a:rPr lang="es-ES" altLang="es-ES" sz="1600" b="0" i="1" dirty="0" smtClean="0">
                <a:solidFill>
                  <a:srgbClr val="00B050"/>
                </a:solidFill>
                <a:latin typeface="Futura Md BT" pitchFamily="34" charset="0"/>
              </a:rPr>
              <a:t>nacionalidades.</a:t>
            </a:r>
            <a:endParaRPr lang="es-ES" altLang="es-ES" sz="1600" b="0" i="1" dirty="0">
              <a:solidFill>
                <a:srgbClr val="00B05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Realidad de los menores extranjeros de 0 a 15 </a:t>
            </a:r>
            <a:r>
              <a:rPr lang="es-ES" altLang="es-ES" sz="1600" b="0" i="1" dirty="0" smtClean="0">
                <a:solidFill>
                  <a:srgbClr val="00B050"/>
                </a:solidFill>
                <a:latin typeface="Futura Md BT" pitchFamily="34" charset="0"/>
              </a:rPr>
              <a:t>años.</a:t>
            </a:r>
            <a:endParaRPr lang="es-ES" altLang="es-ES" sz="1600" b="0" i="1" dirty="0">
              <a:solidFill>
                <a:srgbClr val="00B05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Retorno migratorio y su incidencia en la presencia </a:t>
            </a:r>
            <a:r>
              <a:rPr lang="es-ES" altLang="es-ES" sz="1600" b="0" i="1" dirty="0" smtClean="0">
                <a:solidFill>
                  <a:srgbClr val="00B050"/>
                </a:solidFill>
                <a:latin typeface="Futura Md BT" pitchFamily="34" charset="0"/>
              </a:rPr>
              <a:t>extranjera.</a:t>
            </a:r>
            <a:endParaRPr lang="es-ES" altLang="es-ES" sz="1600" b="0" i="1" dirty="0">
              <a:solidFill>
                <a:srgbClr val="00B05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Actitudes del alumnado ante la inmigración según </a:t>
            </a:r>
            <a:r>
              <a:rPr lang="es-ES" altLang="es-ES" sz="1600" b="0" i="1" dirty="0" smtClean="0">
                <a:solidFill>
                  <a:srgbClr val="00B050"/>
                </a:solidFill>
                <a:latin typeface="Futura Md BT" pitchFamily="34" charset="0"/>
              </a:rPr>
              <a:t>género.</a:t>
            </a:r>
            <a:endParaRPr lang="es-ES" altLang="es-ES" sz="1600" b="0" i="1" dirty="0">
              <a:solidFill>
                <a:srgbClr val="00B050"/>
              </a:solidFill>
              <a:latin typeface="Futura Md BT" pitchFamily="34" charset="0"/>
            </a:endParaRPr>
          </a:p>
          <a:p>
            <a:pPr lvl="2" eaLnBrk="1" hangingPunct="1">
              <a:spcBef>
                <a:spcPct val="0"/>
              </a:spcBef>
              <a:buFont typeface="Wingdings" pitchFamily="2" charset="2"/>
              <a:buChar char="ü"/>
            </a:pPr>
            <a:r>
              <a:rPr lang="es-ES" altLang="es-ES" sz="1600" b="0" i="1" dirty="0">
                <a:solidFill>
                  <a:srgbClr val="00B050"/>
                </a:solidFill>
                <a:latin typeface="Futura Md BT" pitchFamily="34" charset="0"/>
              </a:rPr>
              <a:t>Nacimientos de </a:t>
            </a:r>
            <a:r>
              <a:rPr lang="es-ES" altLang="es-ES" sz="1600" b="0" i="1" dirty="0" smtClean="0">
                <a:solidFill>
                  <a:srgbClr val="00B050"/>
                </a:solidFill>
                <a:latin typeface="Futura Md BT" pitchFamily="34" charset="0"/>
              </a:rPr>
              <a:t>hijos/as </a:t>
            </a:r>
            <a:r>
              <a:rPr lang="es-ES" altLang="es-ES" sz="1600" b="0" i="1" dirty="0">
                <a:solidFill>
                  <a:srgbClr val="00B050"/>
                </a:solidFill>
                <a:latin typeface="Futura Md BT" pitchFamily="34" charset="0"/>
              </a:rPr>
              <a:t>de madres </a:t>
            </a:r>
            <a:r>
              <a:rPr lang="es-ES" altLang="es-ES" sz="1600" b="0" i="1" dirty="0" smtClean="0">
                <a:solidFill>
                  <a:srgbClr val="00B050"/>
                </a:solidFill>
                <a:latin typeface="Futura Md BT" pitchFamily="34" charset="0"/>
              </a:rPr>
              <a:t>extranjeras.</a:t>
            </a:r>
            <a:endParaRPr lang="es-ES" altLang="es-ES" sz="1600" b="0" dirty="0">
              <a:solidFill>
                <a:srgbClr val="00B050"/>
              </a:solidFill>
              <a:latin typeface="Futura Md BT" pitchFamily="34" charset="0"/>
            </a:endParaRPr>
          </a:p>
        </p:txBody>
      </p:sp>
      <p:pic>
        <p:nvPicPr>
          <p:cNvPr id="2" name="Picture 2" descr="http://www.familyandmedia.eu/wp-content/uploads/2017/05/internet-iec.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88224" y="4795667"/>
            <a:ext cx="2555776" cy="206233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11 Imagen" descr="http://www.clovermr.com/wp-content/uploads/2015/07/trianglify-background-2-2-1024x5761.png"/>
          <p:cNvPicPr/>
          <p:nvPr/>
        </p:nvPicPr>
        <p:blipFill>
          <a:blip r:embed="rId11" cstate="print"/>
          <a:srcRect b="70757"/>
          <a:stretch>
            <a:fillRect/>
          </a:stretch>
        </p:blipFill>
        <p:spPr bwMode="auto">
          <a:xfrm>
            <a:off x="0" y="0"/>
            <a:ext cx="9144000" cy="1196751"/>
          </a:xfrm>
          <a:prstGeom prst="rect">
            <a:avLst/>
          </a:prstGeom>
          <a:noFill/>
          <a:ln w="9525">
            <a:noFill/>
            <a:miter lim="800000"/>
            <a:headEnd/>
            <a:tailEnd/>
          </a:ln>
        </p:spPr>
      </p:pic>
      <p:sp>
        <p:nvSpPr>
          <p:cNvPr id="14" name="13 Rectángulo"/>
          <p:cNvSpPr/>
          <p:nvPr/>
        </p:nvSpPr>
        <p:spPr>
          <a:xfrm>
            <a:off x="5057232" y="260648"/>
            <a:ext cx="3680366" cy="646331"/>
          </a:xfrm>
          <a:prstGeom prst="rect">
            <a:avLst/>
          </a:prstGeom>
        </p:spPr>
        <p:txBody>
          <a:bodyPr wrap="non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W</a:t>
            </a:r>
            <a:r>
              <a:rPr lang="es-ES" altLang="es-ES" sz="3600" dirty="0" smtClean="0">
                <a:solidFill>
                  <a:srgbClr val="FFFF00"/>
                </a:solidFill>
                <a:latin typeface="Futura Md BT" panose="020B0602020204020303" pitchFamily="34" charset="0"/>
                <a:cs typeface="EucrosiaUPC" panose="02020603050405020304" pitchFamily="18" charset="-34"/>
              </a:rPr>
              <a:t>eb de interés</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4142288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1" name="Text Box 12"/>
          <p:cNvSpPr txBox="1">
            <a:spLocks noChangeArrowheads="1"/>
          </p:cNvSpPr>
          <p:nvPr/>
        </p:nvSpPr>
        <p:spPr bwMode="auto">
          <a:xfrm>
            <a:off x="6587976" y="2132856"/>
            <a:ext cx="2376512"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b="1" dirty="0" smtClean="0">
                <a:solidFill>
                  <a:srgbClr val="00B050"/>
                </a:solidFill>
                <a:latin typeface="Futura Md BT" pitchFamily="34" charset="0"/>
              </a:rPr>
              <a:t>Análisis de las actitudes del alumnado de secundaria de la provincia en relación a la población extranjera</a:t>
            </a:r>
            <a:endParaRPr lang="es-ES" altLang="es-ES" sz="2000" b="1" dirty="0">
              <a:solidFill>
                <a:srgbClr val="00B050"/>
              </a:solidFill>
              <a:latin typeface="Futura Md BT" pitchFamily="34" charset="0"/>
            </a:endParaRPr>
          </a:p>
        </p:txBody>
      </p:sp>
      <p:pic>
        <p:nvPicPr>
          <p:cNvPr id="7249" name="Picture 81" descr="C:\Users\Sensibilizacion2\Desktop\9ab61e95-7ee6-469c-bac6-6cdecc7798fa.jpg"/>
          <p:cNvPicPr>
            <a:picLocks noChangeAspect="1" noChangeArrowheads="1"/>
          </p:cNvPicPr>
          <p:nvPr/>
        </p:nvPicPr>
        <p:blipFill>
          <a:blip r:embed="rId6" cstate="print"/>
          <a:srcRect/>
          <a:stretch>
            <a:fillRect/>
          </a:stretch>
        </p:blipFill>
        <p:spPr bwMode="auto">
          <a:xfrm>
            <a:off x="1043608" y="1412776"/>
            <a:ext cx="5329482" cy="4797152"/>
          </a:xfrm>
          <a:prstGeom prst="rect">
            <a:avLst/>
          </a:prstGeom>
          <a:noFill/>
        </p:spPr>
      </p:pic>
      <p:pic>
        <p:nvPicPr>
          <p:cNvPr id="84" name="83 Imagen" descr="http://www.clovermr.com/wp-content/uploads/2015/07/trianglify-background-2-2-1024x5761.png"/>
          <p:cNvPicPr/>
          <p:nvPr/>
        </p:nvPicPr>
        <p:blipFill>
          <a:blip r:embed="rId7" cstate="print"/>
          <a:srcRect b="70757"/>
          <a:stretch>
            <a:fillRect/>
          </a:stretch>
        </p:blipFill>
        <p:spPr bwMode="auto">
          <a:xfrm>
            <a:off x="0" y="0"/>
            <a:ext cx="9144000" cy="1196751"/>
          </a:xfrm>
          <a:prstGeom prst="rect">
            <a:avLst/>
          </a:prstGeom>
          <a:noFill/>
          <a:ln w="9525">
            <a:noFill/>
            <a:miter lim="800000"/>
            <a:headEnd/>
            <a:tailEnd/>
          </a:ln>
        </p:spPr>
      </p:pic>
      <p:sp>
        <p:nvSpPr>
          <p:cNvPr id="86" name="85 Rectángulo"/>
          <p:cNvSpPr/>
          <p:nvPr/>
        </p:nvSpPr>
        <p:spPr>
          <a:xfrm>
            <a:off x="5436096" y="262389"/>
            <a:ext cx="3240360" cy="646331"/>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X</a:t>
            </a:r>
            <a:r>
              <a:rPr lang="es-ES" altLang="es-ES" sz="3600" dirty="0" smtClean="0">
                <a:solidFill>
                  <a:srgbClr val="FFFF00"/>
                </a:solidFill>
                <a:latin typeface="Futura Md BT" panose="020B0602020204020303" pitchFamily="34" charset="0"/>
                <a:cs typeface="EucrosiaUPC" panose="02020603050405020304" pitchFamily="18" charset="-34"/>
              </a:rPr>
              <a:t>enofobia</a:t>
            </a:r>
            <a:endParaRPr lang="es-ES" sz="3600" dirty="0">
              <a:solidFill>
                <a:srgbClr val="FFFF00"/>
              </a:solidFill>
            </a:endParaRPr>
          </a:p>
        </p:txBody>
      </p:sp>
    </p:spTree>
    <p:extLst>
      <p:ext uri="{BB962C8B-B14F-4D97-AF65-F5344CB8AC3E}">
        <p14:creationId xmlns="" xmlns:p14="http://schemas.microsoft.com/office/powerpoint/2010/main" val="411128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3" name="Rectangle 4"/>
          <p:cNvSpPr>
            <a:spLocks noChangeArrowheads="1"/>
          </p:cNvSpPr>
          <p:nvPr/>
        </p:nvSpPr>
        <p:spPr bwMode="auto">
          <a:xfrm>
            <a:off x="407988" y="3295650"/>
            <a:ext cx="67738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340006" y="1461327"/>
            <a:ext cx="8480466" cy="369332"/>
          </a:xfrm>
          <a:prstGeom prst="rect">
            <a:avLst/>
          </a:prstGeom>
        </p:spPr>
        <p:txBody>
          <a:bodyPr wrap="square">
            <a:spAutoFit/>
          </a:bodyPr>
          <a:lstStyle/>
          <a:p>
            <a:pPr algn="ctr"/>
            <a:r>
              <a:rPr lang="es-ES" b="1" dirty="0">
                <a:solidFill>
                  <a:srgbClr val="00B050"/>
                </a:solidFill>
                <a:latin typeface="Futura Md BT" panose="020B0602020204020303" pitchFamily="34" charset="0"/>
              </a:rPr>
              <a:t>Matrimonios con algún cónyuge extranjero en España por </a:t>
            </a:r>
            <a:r>
              <a:rPr lang="es-ES" b="1" dirty="0" smtClean="0">
                <a:solidFill>
                  <a:srgbClr val="00B050"/>
                </a:solidFill>
                <a:latin typeface="Futura Md BT" panose="020B0602020204020303" pitchFamily="34" charset="0"/>
              </a:rPr>
              <a:t>provincias</a:t>
            </a:r>
            <a:endParaRPr lang="es-ES" b="1" dirty="0">
              <a:solidFill>
                <a:srgbClr val="00B050"/>
              </a:solidFill>
              <a:latin typeface="Futura Md BT" panose="020B0602020204020303" pitchFamily="34" charset="0"/>
            </a:endParaRPr>
          </a:p>
        </p:txBody>
      </p:sp>
      <p:sp>
        <p:nvSpPr>
          <p:cNvPr id="22" name="21 Rectángulo"/>
          <p:cNvSpPr/>
          <p:nvPr/>
        </p:nvSpPr>
        <p:spPr>
          <a:xfrm>
            <a:off x="5580112" y="6381328"/>
            <a:ext cx="3092513" cy="246221"/>
          </a:xfrm>
          <a:prstGeom prst="rect">
            <a:avLst/>
          </a:prstGeom>
        </p:spPr>
        <p:txBody>
          <a:bodyPr wrap="none">
            <a:spAutoFit/>
          </a:bodyPr>
          <a:lstStyle/>
          <a:p>
            <a:r>
              <a:rPr lang="es-ES" sz="1000" dirty="0" smtClean="0">
                <a:solidFill>
                  <a:srgbClr val="663300"/>
                </a:solidFill>
                <a:latin typeface="Futura Md BT" panose="020B0602020204020303" pitchFamily="34" charset="0"/>
              </a:rPr>
              <a:t>Fuente:</a:t>
            </a:r>
            <a:r>
              <a:rPr lang="es-ES" sz="1000" dirty="0">
                <a:solidFill>
                  <a:srgbClr val="663300"/>
                </a:solidFill>
                <a:latin typeface="Futura Md BT" panose="020B0602020204020303" pitchFamily="34" charset="0"/>
              </a:rPr>
              <a:t> Elaboración propia.</a:t>
            </a:r>
            <a:r>
              <a:rPr lang="es-ES" sz="1000" dirty="0" smtClean="0">
                <a:solidFill>
                  <a:srgbClr val="663300"/>
                </a:solidFill>
                <a:latin typeface="Futura Md BT" panose="020B0602020204020303" pitchFamily="34" charset="0"/>
              </a:rPr>
              <a:t> </a:t>
            </a:r>
            <a:r>
              <a:rPr lang="es-ES" sz="1000" dirty="0">
                <a:solidFill>
                  <a:srgbClr val="663300"/>
                </a:solidFill>
                <a:latin typeface="Futura Md BT" panose="020B0602020204020303" pitchFamily="34" charset="0"/>
              </a:rPr>
              <a:t>INE, </a:t>
            </a:r>
            <a:r>
              <a:rPr lang="es-ES" sz="1000" dirty="0" smtClean="0">
                <a:solidFill>
                  <a:srgbClr val="663300"/>
                </a:solidFill>
                <a:latin typeface="Futura Md BT" panose="020B0602020204020303" pitchFamily="34" charset="0"/>
              </a:rPr>
              <a:t>01/01/2017</a:t>
            </a:r>
            <a:endParaRPr lang="es-ES" sz="1000" dirty="0">
              <a:solidFill>
                <a:srgbClr val="663300"/>
              </a:solidFill>
              <a:latin typeface="Futura Md BT" panose="020B0602020204020303" pitchFamily="34" charset="0"/>
            </a:endParaRPr>
          </a:p>
        </p:txBody>
      </p:sp>
      <p:pic>
        <p:nvPicPr>
          <p:cNvPr id="4101" name="Picture 5"/>
          <p:cNvPicPr>
            <a:picLocks noChangeAspect="1" noChangeArrowheads="1"/>
          </p:cNvPicPr>
          <p:nvPr/>
        </p:nvPicPr>
        <p:blipFill>
          <a:blip r:embed="rId6" cstate="print">
            <a:clrChange>
              <a:clrFrom>
                <a:srgbClr val="F5F5F5"/>
              </a:clrFrom>
              <a:clrTo>
                <a:srgbClr val="F5F5F5">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48340" y="1741644"/>
            <a:ext cx="2263420" cy="2263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15 Imagen"/>
          <p:cNvPicPr/>
          <p:nvPr/>
        </p:nvPicPr>
        <p:blipFill>
          <a:blip r:embed="rId7" cstate="print">
            <a:clrChange>
              <a:clrFrom>
                <a:srgbClr val="FFFFFF"/>
              </a:clrFrom>
              <a:clrTo>
                <a:srgbClr val="FFFFFF">
                  <a:alpha val="0"/>
                </a:srgbClr>
              </a:clrTo>
            </a:clrChange>
            <a:duotone>
              <a:schemeClr val="accent3">
                <a:shade val="45000"/>
                <a:satMod val="135000"/>
              </a:schemeClr>
              <a:prstClr val="white"/>
            </a:duotone>
          </a:blip>
          <a:srcRect l="21555" t="29012" r="26743"/>
          <a:stretch>
            <a:fillRect/>
          </a:stretch>
        </p:blipFill>
        <p:spPr bwMode="auto">
          <a:xfrm>
            <a:off x="683568" y="2420888"/>
            <a:ext cx="3562350" cy="2343150"/>
          </a:xfrm>
          <a:prstGeom prst="rect">
            <a:avLst/>
          </a:prstGeom>
          <a:noFill/>
        </p:spPr>
      </p:pic>
      <p:pic>
        <p:nvPicPr>
          <p:cNvPr id="17" name="16 Imagen" descr="C:\Users\Sensibilizacion\Downloads\mapa (16).png"/>
          <p:cNvPicPr/>
          <p:nvPr/>
        </p:nvPicPr>
        <p:blipFill>
          <a:blip r:embed="rId8" cstate="print"/>
          <a:srcRect r="37142"/>
          <a:stretch>
            <a:fillRect/>
          </a:stretch>
        </p:blipFill>
        <p:spPr bwMode="auto">
          <a:xfrm>
            <a:off x="4572000" y="1988840"/>
            <a:ext cx="4248472" cy="3096344"/>
          </a:xfrm>
          <a:prstGeom prst="rect">
            <a:avLst/>
          </a:prstGeom>
          <a:noFill/>
          <a:ln w="9525">
            <a:noFill/>
            <a:miter lim="800000"/>
            <a:headEnd/>
            <a:tailEnd/>
          </a:ln>
        </p:spPr>
      </p:pic>
      <p:graphicFrame>
        <p:nvGraphicFramePr>
          <p:cNvPr id="23" name="22 Tabla"/>
          <p:cNvGraphicFramePr>
            <a:graphicFrameLocks noGrp="1"/>
          </p:cNvGraphicFramePr>
          <p:nvPr/>
        </p:nvGraphicFramePr>
        <p:xfrm>
          <a:off x="827584" y="5013176"/>
          <a:ext cx="7920879" cy="332105"/>
        </p:xfrm>
        <a:graphic>
          <a:graphicData uri="http://schemas.openxmlformats.org/drawingml/2006/table">
            <a:tbl>
              <a:tblPr/>
              <a:tblGrid>
                <a:gridCol w="1954873"/>
                <a:gridCol w="1435263"/>
                <a:gridCol w="1169122"/>
                <a:gridCol w="1497046"/>
                <a:gridCol w="1864575"/>
              </a:tblGrid>
              <a:tr h="161925">
                <a:tc>
                  <a:txBody>
                    <a:bodyPr/>
                    <a:lstStyle/>
                    <a:p>
                      <a:endParaRPr lang="es-ES" sz="1100">
                        <a:solidFill>
                          <a:srgbClr val="000000"/>
                        </a:solidFill>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Total matrimonios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Extranjeros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 (sobre total)</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 (extranjeros/as)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r h="164465">
                <a:tc>
                  <a:txBody>
                    <a:bodyPr/>
                    <a:lstStyle/>
                    <a:p>
                      <a:pPr algn="ctr">
                        <a:lnSpc>
                          <a:spcPct val="115000"/>
                        </a:lnSpc>
                        <a:spcAft>
                          <a:spcPts val="0"/>
                        </a:spcAft>
                      </a:pPr>
                      <a:r>
                        <a:rPr lang="es-ES" sz="800" b="1">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171.023</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26.237</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15,3%</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dirty="0">
                          <a:solidFill>
                            <a:srgbClr val="663300"/>
                          </a:solidFill>
                          <a:latin typeface="Futura Lt BT"/>
                          <a:ea typeface="Times New Roman"/>
                          <a:cs typeface="Arial"/>
                        </a:rPr>
                        <a:t>100,0%</a:t>
                      </a:r>
                      <a:endParaRPr lang="es-ES"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graphicFrame>
        <p:nvGraphicFramePr>
          <p:cNvPr id="24" name="23 Tabla"/>
          <p:cNvGraphicFramePr>
            <a:graphicFrameLocks noGrp="1"/>
          </p:cNvGraphicFramePr>
          <p:nvPr/>
        </p:nvGraphicFramePr>
        <p:xfrm>
          <a:off x="827584" y="5373216"/>
          <a:ext cx="7920879" cy="164465"/>
        </p:xfrm>
        <a:graphic>
          <a:graphicData uri="http://schemas.openxmlformats.org/drawingml/2006/table">
            <a:tbl>
              <a:tblPr/>
              <a:tblGrid>
                <a:gridCol w="1954873"/>
                <a:gridCol w="1435263"/>
                <a:gridCol w="1169122"/>
                <a:gridCol w="1497046"/>
                <a:gridCol w="1864575"/>
              </a:tblGrid>
              <a:tr h="164465">
                <a:tc>
                  <a:txBody>
                    <a:bodyPr/>
                    <a:lstStyle/>
                    <a:p>
                      <a:pPr algn="ctr">
                        <a:lnSpc>
                          <a:spcPct val="115000"/>
                        </a:lnSpc>
                        <a:spcAft>
                          <a:spcPts val="0"/>
                        </a:spcAft>
                      </a:pPr>
                      <a:r>
                        <a:rPr lang="es-ES" sz="800" b="1" dirty="0">
                          <a:solidFill>
                            <a:srgbClr val="663300"/>
                          </a:solidFill>
                          <a:latin typeface="Futura Lt BT"/>
                          <a:ea typeface="Times New Roman"/>
                          <a:cs typeface="Arial"/>
                        </a:rPr>
                        <a:t>Alicante/Alacant</a:t>
                      </a:r>
                      <a:endParaRPr lang="es-E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6.576</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1.267</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a:solidFill>
                            <a:srgbClr val="663300"/>
                          </a:solidFill>
                          <a:latin typeface="Futura Lt BT"/>
                          <a:ea typeface="Times New Roman"/>
                          <a:cs typeface="Arial"/>
                        </a:rPr>
                        <a:t>19,3%</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663300"/>
                          </a:solidFill>
                          <a:latin typeface="Futura Lt BT"/>
                          <a:ea typeface="Times New Roman"/>
                          <a:cs typeface="Arial"/>
                        </a:rPr>
                        <a:t>4,8%</a:t>
                      </a:r>
                      <a:endParaRPr lang="es-E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pic>
        <p:nvPicPr>
          <p:cNvPr id="26" name="25 Imagen" descr="http://www.clovermr.com/wp-content/uploads/2015/07/trianglify-background-2-2-1024x5761.png"/>
          <p:cNvPicPr/>
          <p:nvPr/>
        </p:nvPicPr>
        <p:blipFill>
          <a:blip r:embed="rId9" cstate="print"/>
          <a:srcRect b="70757"/>
          <a:stretch>
            <a:fillRect/>
          </a:stretch>
        </p:blipFill>
        <p:spPr bwMode="auto">
          <a:xfrm>
            <a:off x="0" y="0"/>
            <a:ext cx="9144000" cy="1196751"/>
          </a:xfrm>
          <a:prstGeom prst="rect">
            <a:avLst/>
          </a:prstGeom>
          <a:noFill/>
          <a:ln w="9525">
            <a:noFill/>
            <a:miter lim="800000"/>
            <a:headEnd/>
            <a:tailEnd/>
          </a:ln>
        </p:spPr>
      </p:pic>
      <p:sp>
        <p:nvSpPr>
          <p:cNvPr id="27" name="26 Rectángulo"/>
          <p:cNvSpPr/>
          <p:nvPr/>
        </p:nvSpPr>
        <p:spPr>
          <a:xfrm>
            <a:off x="3581175" y="260648"/>
            <a:ext cx="5192319" cy="646331"/>
          </a:xfrm>
          <a:prstGeom prst="rect">
            <a:avLst/>
          </a:prstGeom>
        </p:spPr>
        <p:txBody>
          <a:bodyPr wrap="non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Cón</a:t>
            </a:r>
            <a:r>
              <a:rPr lang="es-ES" altLang="es-ES" sz="3600" dirty="0" smtClean="0">
                <a:solidFill>
                  <a:schemeClr val="bg1"/>
                </a:solidFill>
                <a:latin typeface="Futura Md BT" panose="020B0602020204020303" pitchFamily="34" charset="0"/>
                <a:cs typeface="EucrosiaUPC" panose="02020603050405020304" pitchFamily="18" charset="-34"/>
              </a:rPr>
              <a:t>y</a:t>
            </a:r>
            <a:r>
              <a:rPr lang="es-ES" altLang="es-ES" sz="3600" dirty="0" smtClean="0">
                <a:solidFill>
                  <a:srgbClr val="FFFF00"/>
                </a:solidFill>
                <a:latin typeface="Futura Md BT" panose="020B0602020204020303" pitchFamily="34" charset="0"/>
                <a:cs typeface="EucrosiaUPC" panose="02020603050405020304" pitchFamily="18" charset="-34"/>
              </a:rPr>
              <a:t>uges extranjeros</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2694109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16148"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3" name="Text Box 28"/>
          <p:cNvSpPr txBox="1">
            <a:spLocks noChangeArrowheads="1"/>
          </p:cNvSpPr>
          <p:nvPr/>
        </p:nvSpPr>
        <p:spPr bwMode="auto">
          <a:xfrm>
            <a:off x="251520" y="2348880"/>
            <a:ext cx="2088232" cy="2862322"/>
          </a:xfrm>
          <a:prstGeom prst="rect">
            <a:avLst/>
          </a:prstGeom>
          <a:noFill/>
          <a:ln w="9525">
            <a:noFill/>
            <a:miter lim="800000"/>
            <a:headEnd/>
            <a:tailEnd/>
          </a:ln>
          <a:effec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ctr" eaLnBrk="1" hangingPunct="1">
              <a:defRPr/>
            </a:pPr>
            <a:r>
              <a:rPr lang="es-ES" altLang="es-ES" sz="2000" dirty="0" smtClean="0">
                <a:solidFill>
                  <a:srgbClr val="00B050"/>
                </a:solidFill>
                <a:latin typeface="Futura Md BT" pitchFamily="34" charset="0"/>
              </a:rPr>
              <a:t>La única</a:t>
            </a:r>
            <a:r>
              <a:rPr lang="es-ES" altLang="es-ES" sz="2000" dirty="0" smtClean="0">
                <a:solidFill>
                  <a:srgbClr val="00B050"/>
                </a:solidFill>
                <a:effectLst>
                  <a:outerShdw blurRad="38100" dist="38100" dir="2700000" algn="tl">
                    <a:srgbClr val="C0C0C0"/>
                  </a:outerShdw>
                </a:effectLst>
                <a:latin typeface="Futura Md BT" pitchFamily="34" charset="0"/>
              </a:rPr>
              <a:t> </a:t>
            </a:r>
            <a:r>
              <a:rPr lang="es-ES" altLang="es-ES" sz="2000" dirty="0" smtClean="0">
                <a:solidFill>
                  <a:srgbClr val="00B050"/>
                </a:solidFill>
                <a:latin typeface="Futura Md BT" pitchFamily="34" charset="0"/>
              </a:rPr>
              <a:t>raza</a:t>
            </a:r>
            <a:r>
              <a:rPr lang="es-ES" altLang="es-ES" sz="2000" dirty="0" smtClean="0">
                <a:solidFill>
                  <a:srgbClr val="00B050"/>
                </a:solidFill>
                <a:effectLst>
                  <a:outerShdw blurRad="38100" dist="38100" dir="2700000" algn="tl">
                    <a:srgbClr val="C0C0C0"/>
                  </a:outerShdw>
                </a:effectLst>
                <a:latin typeface="Futura Md BT" pitchFamily="34" charset="0"/>
              </a:rPr>
              <a:t> que </a:t>
            </a:r>
            <a:r>
              <a:rPr lang="es-ES" altLang="es-ES" sz="2000" dirty="0" smtClean="0">
                <a:solidFill>
                  <a:srgbClr val="00B050"/>
                </a:solidFill>
                <a:latin typeface="Futura Md BT" pitchFamily="34" charset="0"/>
              </a:rPr>
              <a:t>existe es la</a:t>
            </a:r>
            <a:r>
              <a:rPr lang="es-ES" altLang="es-ES" sz="2000" dirty="0" smtClean="0">
                <a:solidFill>
                  <a:srgbClr val="00B050"/>
                </a:solidFill>
                <a:effectLst>
                  <a:outerShdw blurRad="38100" dist="38100" dir="2700000" algn="tl">
                    <a:srgbClr val="C0C0C0"/>
                  </a:outerShdw>
                </a:effectLst>
                <a:latin typeface="Futura Md BT" pitchFamily="34" charset="0"/>
              </a:rPr>
              <a:t> </a:t>
            </a:r>
            <a:r>
              <a:rPr lang="es-ES" altLang="es-ES" sz="2000" dirty="0" smtClean="0">
                <a:solidFill>
                  <a:srgbClr val="00B050"/>
                </a:solidFill>
                <a:latin typeface="Futura Md BT" pitchFamily="34" charset="0"/>
              </a:rPr>
              <a:t>HUMANA</a:t>
            </a:r>
            <a:r>
              <a:rPr lang="es-ES" altLang="es-ES" sz="2000" dirty="0" smtClean="0">
                <a:solidFill>
                  <a:srgbClr val="00B050"/>
                </a:solidFill>
                <a:effectLst>
                  <a:outerShdw blurRad="38100" dist="38100" dir="2700000" algn="tl">
                    <a:srgbClr val="C0C0C0"/>
                  </a:outerShdw>
                </a:effectLst>
                <a:latin typeface="Futura Md BT" pitchFamily="34" charset="0"/>
              </a:rPr>
              <a:t>.</a:t>
            </a:r>
          </a:p>
          <a:p>
            <a:pPr algn="ctr" eaLnBrk="1" hangingPunct="1">
              <a:defRPr/>
            </a:pPr>
            <a:r>
              <a:rPr lang="es-ES" altLang="es-ES" sz="2000" dirty="0" smtClean="0">
                <a:solidFill>
                  <a:srgbClr val="00B050"/>
                </a:solidFill>
                <a:latin typeface="Futura Md BT" pitchFamily="34" charset="0"/>
              </a:rPr>
              <a:t>La noción de raza biológica no tiene ningún fundamento científico</a:t>
            </a:r>
          </a:p>
        </p:txBody>
      </p:sp>
      <p:pic>
        <p:nvPicPr>
          <p:cNvPr id="14" name="Picture 12" descr="20140114_razas_humana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11760" y="1412776"/>
            <a:ext cx="6374616" cy="4775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11 Imagen" descr="http://www.clovermr.com/wp-content/uploads/2015/07/trianglify-background-2-2-1024x5761.png"/>
          <p:cNvPicPr/>
          <p:nvPr/>
        </p:nvPicPr>
        <p:blipFill>
          <a:blip r:embed="rId7" cstate="print"/>
          <a:srcRect b="70757"/>
          <a:stretch>
            <a:fillRect/>
          </a:stretch>
        </p:blipFill>
        <p:spPr bwMode="auto">
          <a:xfrm>
            <a:off x="0" y="0"/>
            <a:ext cx="9144000" cy="1196751"/>
          </a:xfrm>
          <a:prstGeom prst="rect">
            <a:avLst/>
          </a:prstGeom>
          <a:noFill/>
          <a:ln w="9525">
            <a:noFill/>
            <a:miter lim="800000"/>
            <a:headEnd/>
            <a:tailEnd/>
          </a:ln>
        </p:spPr>
      </p:pic>
      <p:sp>
        <p:nvSpPr>
          <p:cNvPr id="15" name="14 Rectángulo"/>
          <p:cNvSpPr/>
          <p:nvPr/>
        </p:nvSpPr>
        <p:spPr>
          <a:xfrm>
            <a:off x="5399635" y="188640"/>
            <a:ext cx="3425938" cy="646331"/>
          </a:xfrm>
          <a:prstGeom prst="rect">
            <a:avLst/>
          </a:prstGeom>
        </p:spPr>
        <p:txBody>
          <a:bodyPr wrap="non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Ra</a:t>
            </a:r>
            <a:r>
              <a:rPr lang="es-ES" altLang="es-ES" sz="3600" dirty="0" smtClean="0">
                <a:solidFill>
                  <a:schemeClr val="bg1"/>
                </a:solidFill>
                <a:latin typeface="Futura Md BT" panose="020B0602020204020303" pitchFamily="34" charset="0"/>
                <a:cs typeface="EucrosiaUPC" panose="02020603050405020304" pitchFamily="18" charset="-34"/>
              </a:rPr>
              <a:t>z</a:t>
            </a:r>
            <a:r>
              <a:rPr lang="es-ES" altLang="es-ES" sz="3600" dirty="0" smtClean="0">
                <a:solidFill>
                  <a:srgbClr val="FFFF00"/>
                </a:solidFill>
                <a:latin typeface="Futura Md BT" panose="020B0602020204020303" pitchFamily="34" charset="0"/>
                <a:cs typeface="EucrosiaUPC" panose="02020603050405020304" pitchFamily="18" charset="-34"/>
              </a:rPr>
              <a:t>a humana</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86416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0" y="116632"/>
            <a:ext cx="8888156"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pic>
        <p:nvPicPr>
          <p:cNvPr id="14" name="13 Imagen" descr="http://www.clovermr.com/wp-content/uploads/2015/07/trianglify-background-2-2-1024x5761.png"/>
          <p:cNvPicPr/>
          <p:nvPr/>
        </p:nvPicPr>
        <p:blipFill>
          <a:blip r:embed="rId6" cstate="print"/>
          <a:srcRect b="70757"/>
          <a:stretch>
            <a:fillRect/>
          </a:stretch>
        </p:blipFill>
        <p:spPr bwMode="auto">
          <a:xfrm>
            <a:off x="0" y="1"/>
            <a:ext cx="9144000" cy="1196751"/>
          </a:xfrm>
          <a:prstGeom prst="rect">
            <a:avLst/>
          </a:prstGeom>
          <a:noFill/>
          <a:ln w="9525">
            <a:noFill/>
            <a:miter lim="800000"/>
            <a:headEnd/>
            <a:tailEnd/>
          </a:ln>
        </p:spPr>
      </p:pic>
      <p:sp>
        <p:nvSpPr>
          <p:cNvPr id="15" name="14 Rectángulo"/>
          <p:cNvSpPr/>
          <p:nvPr/>
        </p:nvSpPr>
        <p:spPr>
          <a:xfrm>
            <a:off x="2123728" y="44624"/>
            <a:ext cx="6120680" cy="1200329"/>
          </a:xfrm>
          <a:prstGeom prst="rect">
            <a:avLst/>
          </a:prstGeom>
        </p:spPr>
        <p:txBody>
          <a:bodyPr wrap="square">
            <a:spAutoFit/>
          </a:bodyPr>
          <a:lstStyle/>
          <a:p>
            <a:pPr algn="r"/>
            <a:r>
              <a:rPr lang="es-ES" altLang="es-ES" sz="3600" dirty="0" smtClean="0">
                <a:solidFill>
                  <a:srgbClr val="FFFF00"/>
                </a:solidFill>
                <a:latin typeface="Futura Md BT" panose="020B0602020204020303" pitchFamily="34" charset="0"/>
                <a:cs typeface="EucrosiaUPC" panose="02020603050405020304" pitchFamily="18" charset="-34"/>
              </a:rPr>
              <a:t>Población Extranjera en </a:t>
            </a:r>
            <a:r>
              <a:rPr lang="es-ES" altLang="es-ES" sz="3600" dirty="0" smtClean="0">
                <a:solidFill>
                  <a:schemeClr val="bg1"/>
                </a:solidFill>
                <a:latin typeface="Futura Md BT" panose="020B0602020204020303" pitchFamily="34" charset="0"/>
                <a:cs typeface="EucrosiaUPC" panose="02020603050405020304" pitchFamily="18" charset="-34"/>
              </a:rPr>
              <a:t>A</a:t>
            </a:r>
            <a:r>
              <a:rPr lang="es-ES" altLang="es-ES" sz="3600" dirty="0" smtClean="0">
                <a:solidFill>
                  <a:srgbClr val="FFFF00"/>
                </a:solidFill>
                <a:latin typeface="Futura Md BT" panose="020B0602020204020303" pitchFamily="34" charset="0"/>
                <a:cs typeface="EucrosiaUPC" panose="02020603050405020304" pitchFamily="18" charset="-34"/>
              </a:rPr>
              <a:t>licante</a:t>
            </a:r>
            <a:r>
              <a:rPr lang="es-ES" altLang="es-ES" sz="3600" dirty="0" smtClean="0">
                <a:solidFill>
                  <a:schemeClr val="bg1"/>
                </a:solidFill>
                <a:latin typeface="Futura Md BT" panose="020B0602020204020303" pitchFamily="34" charset="0"/>
                <a:cs typeface="EucrosiaUPC" panose="02020603050405020304" pitchFamily="18" charset="-34"/>
              </a:rPr>
              <a:t> </a:t>
            </a:r>
            <a:endParaRPr lang="es-ES" altLang="es-ES" sz="3600" dirty="0">
              <a:solidFill>
                <a:srgbClr val="FFFF00"/>
              </a:solidFill>
              <a:latin typeface="Futura Md BT" panose="020B0602020204020303" pitchFamily="34" charset="0"/>
              <a:cs typeface="EucrosiaUPC" panose="02020603050405020304" pitchFamily="18" charset="-34"/>
            </a:endParaRPr>
          </a:p>
        </p:txBody>
      </p:sp>
      <p:pic>
        <p:nvPicPr>
          <p:cNvPr id="16" name="15 Imagen" descr="C:\Users\Sensibilizacion\Downloads\mapa (10).png"/>
          <p:cNvPicPr/>
          <p:nvPr/>
        </p:nvPicPr>
        <p:blipFill>
          <a:blip r:embed="rId7" cstate="print"/>
          <a:srcRect l="39170" t="29545" r="35849" b="16667"/>
          <a:stretch>
            <a:fillRect/>
          </a:stretch>
        </p:blipFill>
        <p:spPr bwMode="auto">
          <a:xfrm>
            <a:off x="395536" y="1484784"/>
            <a:ext cx="3240360" cy="4032448"/>
          </a:xfrm>
          <a:prstGeom prst="rect">
            <a:avLst/>
          </a:prstGeom>
          <a:noFill/>
          <a:ln w="9525">
            <a:noFill/>
            <a:miter lim="800000"/>
            <a:headEnd/>
            <a:tailEnd/>
          </a:ln>
        </p:spPr>
      </p:pic>
      <p:sp>
        <p:nvSpPr>
          <p:cNvPr id="1026" name="Rectangle 2"/>
          <p:cNvSpPr>
            <a:spLocks noChangeArrowheads="1"/>
          </p:cNvSpPr>
          <p:nvPr/>
        </p:nvSpPr>
        <p:spPr bwMode="auto">
          <a:xfrm>
            <a:off x="3419872" y="1231032"/>
            <a:ext cx="5670550" cy="685800"/>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En la provincia de Alicante, vive 1 de cada 2 personas extranjeras de la Comunidad Valenciana (50,6%).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21 Imagen"/>
          <p:cNvPicPr/>
          <p:nvPr/>
        </p:nvPicPr>
        <p:blipFill>
          <a:blip r:embed="rId8" cstate="print">
            <a:duotone>
              <a:schemeClr val="accent3">
                <a:shade val="45000"/>
                <a:satMod val="135000"/>
              </a:schemeClr>
              <a:prstClr val="white"/>
            </a:duotone>
          </a:blip>
          <a:srcRect l="21666" r="13607"/>
          <a:stretch>
            <a:fillRect/>
          </a:stretch>
        </p:blipFill>
        <p:spPr bwMode="auto">
          <a:xfrm>
            <a:off x="5508104" y="4221088"/>
            <a:ext cx="3456384" cy="2160240"/>
          </a:xfrm>
          <a:prstGeom prst="rect">
            <a:avLst/>
          </a:prstGeom>
          <a:noFill/>
        </p:spPr>
      </p:pic>
      <p:sp>
        <p:nvSpPr>
          <p:cNvPr id="1027" name="Rectangle 3"/>
          <p:cNvSpPr>
            <a:spLocks noChangeArrowheads="1"/>
          </p:cNvSpPr>
          <p:nvPr/>
        </p:nvSpPr>
        <p:spPr bwMode="auto">
          <a:xfrm>
            <a:off x="3419872" y="2996952"/>
            <a:ext cx="5544616" cy="1080120"/>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El 63,5% de las personas extranjeras que viven en Alicante son de origen europeo. Y el 51,6% de la Unión Europea.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3419872" y="2132856"/>
            <a:ext cx="5652120" cy="720080"/>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El 17,8% de las personas que viven en la provincia de Alicante es de nacionalidad extranjera.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14288" y="168275"/>
            <a:ext cx="6770688" cy="42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14288" y="168275"/>
            <a:ext cx="6770688" cy="42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4283969" y="6381328"/>
            <a:ext cx="4824535" cy="404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76923C"/>
                </a:solidFill>
                <a:effectLst/>
                <a:latin typeface="Futura Lt BT" pitchFamily="34" charset="0"/>
                <a:cs typeface="Arial" pitchFamily="34" charset="0"/>
              </a:rPr>
              <a:t>* % sobre la población total empadronada en la Comunitat Valenciana.</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800" b="0" i="0" u="none" strike="noStrike" cap="none" normalizeH="0" baseline="0" smtClean="0">
                <a:ln>
                  <a:noFill/>
                </a:ln>
                <a:solidFill>
                  <a:srgbClr val="76923C"/>
                </a:solidFill>
                <a:effectLst/>
                <a:latin typeface="Futura Lt BT" pitchFamily="34" charset="0"/>
                <a:cs typeface="Arial" pitchFamily="34" charset="0"/>
              </a:rPr>
              <a:t>Tabla 6. Población por zona de geográfica de origen en la Comunidad Valenciana y sus provincias. | Elaboración propia. Fuente: INE, 01/01/2017</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25 Imagen" descr="slide_8"/>
          <p:cNvPicPr/>
          <p:nvPr/>
        </p:nvPicPr>
        <p:blipFill>
          <a:blip r:embed="rId9" cstate="print">
            <a:duotone>
              <a:schemeClr val="accent3">
                <a:shade val="45000"/>
                <a:satMod val="135000"/>
              </a:schemeClr>
              <a:prstClr val="white"/>
            </a:duotone>
          </a:blip>
          <a:srcRect l="59062" t="17453" r="25990" b="61945"/>
          <a:stretch>
            <a:fillRect/>
          </a:stretch>
        </p:blipFill>
        <p:spPr bwMode="auto">
          <a:xfrm>
            <a:off x="3563888" y="4365104"/>
            <a:ext cx="1728192" cy="1440160"/>
          </a:xfrm>
          <a:prstGeom prst="rect">
            <a:avLst/>
          </a:prstGeom>
          <a:noFill/>
          <a:ln w="9525">
            <a:noFill/>
            <a:miter lim="800000"/>
            <a:headEnd/>
            <a:tailEnd/>
          </a:ln>
        </p:spPr>
      </p:pic>
    </p:spTree>
    <p:extLst>
      <p:ext uri="{BB962C8B-B14F-4D97-AF65-F5344CB8AC3E}">
        <p14:creationId xmlns="" xmlns:p14="http://schemas.microsoft.com/office/powerpoint/2010/main" val="91717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21 Marcador de contenido" descr="14344-Comarcas-de-la-Provincia-de-Alicante.jpg"/>
          <p:cNvPicPr>
            <a:picLocks noGrp="1" noChangeAspect="1"/>
          </p:cNvPicPr>
          <p:nvPr>
            <p:ph sz="half" idx="2"/>
          </p:nvPr>
        </p:nvPicPr>
        <p:blipFill>
          <a:blip r:embed="rId3" cstate="print"/>
          <a:stretch>
            <a:fillRect/>
          </a:stretch>
        </p:blipFill>
        <p:spPr>
          <a:xfrm>
            <a:off x="5964728" y="2389036"/>
            <a:ext cx="1775624" cy="1832052"/>
          </a:xfrm>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5" name="Text Box 13"/>
          <p:cNvSpPr txBox="1">
            <a:spLocks noChangeArrowheads="1"/>
          </p:cNvSpPr>
          <p:nvPr/>
        </p:nvSpPr>
        <p:spPr bwMode="auto">
          <a:xfrm>
            <a:off x="297541" y="1844824"/>
            <a:ext cx="6659562"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r>
              <a:rPr lang="es-ES" altLang="es-ES" sz="2000" dirty="0">
                <a:solidFill>
                  <a:srgbClr val="00B050"/>
                </a:solidFill>
                <a:latin typeface="Futura Md BT" pitchFamily="34" charset="0"/>
              </a:rPr>
              <a:t>País</a:t>
            </a:r>
            <a:r>
              <a:rPr lang="es-ES" altLang="es-ES" sz="2000" dirty="0" smtClean="0">
                <a:solidFill>
                  <a:srgbClr val="00B050"/>
                </a:solidFill>
                <a:latin typeface="Futura Md BT" pitchFamily="34" charset="0"/>
              </a:rPr>
              <a:t>:</a:t>
            </a:r>
            <a:r>
              <a:rPr lang="es-ES" altLang="es-ES" sz="2000" b="0" dirty="0" smtClean="0">
                <a:solidFill>
                  <a:srgbClr val="00B050"/>
                </a:solidFill>
                <a:latin typeface="Futura Md BT" pitchFamily="34" charset="0"/>
              </a:rPr>
              <a:t> </a:t>
            </a:r>
            <a:r>
              <a:rPr lang="es-ES" altLang="es-ES" sz="2000" b="0" dirty="0" smtClean="0">
                <a:solidFill>
                  <a:srgbClr val="92D050"/>
                </a:solidFill>
                <a:latin typeface="Futura Md BT" pitchFamily="34" charset="0"/>
              </a:rPr>
              <a:t>Reino Unido </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Capital:</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Londres</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Población:</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65,1 </a:t>
            </a:r>
            <a:r>
              <a:rPr lang="es-ES" altLang="es-ES" sz="2000" b="0" dirty="0">
                <a:solidFill>
                  <a:srgbClr val="92D050"/>
                </a:solidFill>
                <a:latin typeface="Futura Md BT" pitchFamily="34" charset="0"/>
              </a:rPr>
              <a:t>millones de habitantes</a:t>
            </a:r>
          </a:p>
          <a:p>
            <a:pPr eaLnBrk="1" hangingPunct="1"/>
            <a:r>
              <a:rPr lang="es-ES" altLang="es-ES" sz="2000" dirty="0">
                <a:solidFill>
                  <a:srgbClr val="00B050"/>
                </a:solidFill>
                <a:latin typeface="Futura Md BT" pitchFamily="34" charset="0"/>
              </a:rPr>
              <a:t>Superficie:</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243.305 </a:t>
            </a:r>
            <a:r>
              <a:rPr lang="es-ES" altLang="es-ES" sz="2000" b="0" dirty="0">
                <a:solidFill>
                  <a:srgbClr val="92D050"/>
                </a:solidFill>
                <a:latin typeface="Futura Md BT" pitchFamily="34" charset="0"/>
              </a:rPr>
              <a:t>Km2</a:t>
            </a:r>
          </a:p>
          <a:p>
            <a:pPr eaLnBrk="1" hangingPunct="1"/>
            <a:r>
              <a:rPr lang="es-ES" altLang="es-ES" sz="2000" dirty="0">
                <a:solidFill>
                  <a:srgbClr val="00B050"/>
                </a:solidFill>
                <a:latin typeface="Futura Md BT" pitchFamily="34" charset="0"/>
              </a:rPr>
              <a:t>Sistema político:</a:t>
            </a:r>
            <a:r>
              <a:rPr lang="es-ES" altLang="es-ES" sz="2000" b="0" dirty="0">
                <a:solidFill>
                  <a:srgbClr val="00B050"/>
                </a:solidFill>
                <a:latin typeface="Futura Md BT" pitchFamily="34" charset="0"/>
              </a:rPr>
              <a:t> </a:t>
            </a:r>
            <a:r>
              <a:rPr lang="es-ES" altLang="es-ES" sz="2000" b="0" dirty="0">
                <a:solidFill>
                  <a:srgbClr val="92D050"/>
                </a:solidFill>
                <a:latin typeface="Futura Md BT" pitchFamily="34" charset="0"/>
              </a:rPr>
              <a:t>Monarquía Constitucional</a:t>
            </a:r>
          </a:p>
        </p:txBody>
      </p:sp>
      <p:sp>
        <p:nvSpPr>
          <p:cNvPr id="17" name="Text Box 14"/>
          <p:cNvSpPr txBox="1">
            <a:spLocks noChangeArrowheads="1"/>
          </p:cNvSpPr>
          <p:nvPr/>
        </p:nvSpPr>
        <p:spPr bwMode="auto">
          <a:xfrm>
            <a:off x="297540" y="3870522"/>
            <a:ext cx="8234899" cy="233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eaLnBrk="1" hangingPunct="1">
              <a:lnSpc>
                <a:spcPct val="110000"/>
              </a:lnSpc>
            </a:pPr>
            <a:r>
              <a:rPr lang="es-ES" altLang="es-ES" sz="2000" i="1" dirty="0">
                <a:solidFill>
                  <a:srgbClr val="00B050"/>
                </a:solidFill>
                <a:latin typeface="Futura Md BT" pitchFamily="34" charset="0"/>
              </a:rPr>
              <a:t>Presencia británica en Alicante </a:t>
            </a:r>
          </a:p>
          <a:p>
            <a:pPr eaLnBrk="1" hangingPunct="1"/>
            <a:r>
              <a:rPr lang="es-ES" altLang="es-ES" sz="2000" dirty="0">
                <a:solidFill>
                  <a:srgbClr val="00B050"/>
                </a:solidFill>
                <a:latin typeface="Futura Md BT" pitchFamily="34" charset="0"/>
              </a:rPr>
              <a:t>Total británicos/as</a:t>
            </a:r>
            <a:r>
              <a:rPr lang="es-ES" altLang="es-ES" sz="2000" b="0" dirty="0">
                <a:solidFill>
                  <a:srgbClr val="00B050"/>
                </a:solidFill>
                <a:latin typeface="Futura Md BT" pitchFamily="34" charset="0"/>
              </a:rPr>
              <a:t>: </a:t>
            </a:r>
            <a:r>
              <a:rPr lang="es-ES" sz="2000" dirty="0" smtClean="0">
                <a:solidFill>
                  <a:srgbClr val="92D050"/>
                </a:solidFill>
              </a:rPr>
              <a:t>66.397</a:t>
            </a:r>
            <a:endParaRPr lang="es-ES" altLang="es-ES" sz="2000" b="0" dirty="0">
              <a:solidFill>
                <a:srgbClr val="92D050"/>
              </a:solidFill>
              <a:latin typeface="Futura Md BT" pitchFamily="34" charset="0"/>
            </a:endParaRPr>
          </a:p>
          <a:p>
            <a:pPr eaLnBrk="1" hangingPunct="1"/>
            <a:r>
              <a:rPr lang="es-ES" altLang="es-ES" sz="2000" dirty="0">
                <a:solidFill>
                  <a:srgbClr val="00B050"/>
                </a:solidFill>
                <a:latin typeface="Futura Md BT" pitchFamily="34" charset="0"/>
              </a:rPr>
              <a:t>Distribución por sexos:</a:t>
            </a:r>
            <a:r>
              <a:rPr lang="es-ES" altLang="es-ES" sz="2000" b="0" dirty="0">
                <a:solidFill>
                  <a:srgbClr val="00B050"/>
                </a:solidFill>
                <a:latin typeface="Futura Md BT" pitchFamily="34" charset="0"/>
              </a:rPr>
              <a:t> </a:t>
            </a:r>
            <a:r>
              <a:rPr lang="es-ES" altLang="es-ES" sz="2000" b="0" dirty="0">
                <a:solidFill>
                  <a:srgbClr val="00B050"/>
                </a:solidFill>
                <a:latin typeface="Futura Md BT" pitchFamily="34" charset="0"/>
                <a:sym typeface="Webdings" pitchFamily="18" charset="2"/>
              </a:rPr>
              <a:t>Hombres:</a:t>
            </a:r>
            <a:r>
              <a:rPr lang="es-ES" altLang="es-ES" sz="2000" b="0" dirty="0">
                <a:solidFill>
                  <a:srgbClr val="92D050"/>
                </a:solidFill>
                <a:latin typeface="Futura Md BT" pitchFamily="34" charset="0"/>
              </a:rPr>
              <a:t> 49,2%, </a:t>
            </a:r>
            <a:r>
              <a:rPr lang="es-ES" altLang="es-ES" sz="2000" b="0" dirty="0">
                <a:solidFill>
                  <a:srgbClr val="92D050"/>
                </a:solidFill>
                <a:latin typeface="Futura Md BT" pitchFamily="34" charset="0"/>
                <a:sym typeface="Webdings" pitchFamily="18" charset="2"/>
              </a:rPr>
              <a:t>Mujeres:</a:t>
            </a:r>
            <a:r>
              <a:rPr lang="es-ES" altLang="es-ES" sz="2000" b="0" dirty="0">
                <a:solidFill>
                  <a:srgbClr val="92D050"/>
                </a:solidFill>
                <a:latin typeface="Futura Md BT" pitchFamily="34" charset="0"/>
              </a:rPr>
              <a:t> 50,8%</a:t>
            </a:r>
          </a:p>
          <a:p>
            <a:pPr eaLnBrk="1" hangingPunct="1"/>
            <a:r>
              <a:rPr lang="es-ES" altLang="es-ES" sz="2000" dirty="0">
                <a:solidFill>
                  <a:srgbClr val="00B050"/>
                </a:solidFill>
                <a:latin typeface="Futura Md BT" pitchFamily="34" charset="0"/>
              </a:rPr>
              <a:t>Principales municipios:</a:t>
            </a:r>
            <a:r>
              <a:rPr lang="es-ES" altLang="es-ES" sz="2000" b="0" dirty="0">
                <a:solidFill>
                  <a:srgbClr val="00B050"/>
                </a:solidFill>
                <a:latin typeface="Futura Md BT" pitchFamily="34" charset="0"/>
              </a:rPr>
              <a:t> </a:t>
            </a:r>
            <a:r>
              <a:rPr lang="es-ES" altLang="es-ES" sz="2000" b="0" dirty="0" smtClean="0">
                <a:solidFill>
                  <a:srgbClr val="92D050"/>
                </a:solidFill>
                <a:latin typeface="Futura Md BT" pitchFamily="34" charset="0"/>
              </a:rPr>
              <a:t>Orihuela:11.861; Torrevieja: 4.427; Rojales: 6.291; </a:t>
            </a:r>
            <a:r>
              <a:rPr lang="es-ES" altLang="es-ES" sz="2000" b="0" dirty="0" err="1" smtClean="0">
                <a:solidFill>
                  <a:srgbClr val="92D050"/>
                </a:solidFill>
                <a:latin typeface="Futura Md BT" pitchFamily="34" charset="0"/>
              </a:rPr>
              <a:t>Jávea</a:t>
            </a:r>
            <a:r>
              <a:rPr lang="es-ES" altLang="es-ES" sz="2000" b="0" dirty="0" smtClean="0">
                <a:solidFill>
                  <a:srgbClr val="92D050"/>
                </a:solidFill>
                <a:latin typeface="Futura Md BT" pitchFamily="34" charset="0"/>
              </a:rPr>
              <a:t>: 4.966; </a:t>
            </a:r>
            <a:r>
              <a:rPr lang="es-ES" altLang="es-ES" sz="2000" b="0" dirty="0" err="1" smtClean="0">
                <a:solidFill>
                  <a:srgbClr val="92D050"/>
                </a:solidFill>
                <a:latin typeface="Futura Md BT" pitchFamily="34" charset="0"/>
              </a:rPr>
              <a:t>Alfàs</a:t>
            </a:r>
            <a:r>
              <a:rPr lang="es-ES" altLang="es-ES" sz="2000" b="0" dirty="0" smtClean="0">
                <a:solidFill>
                  <a:srgbClr val="92D050"/>
                </a:solidFill>
                <a:latin typeface="Futura Md BT" pitchFamily="34" charset="0"/>
              </a:rPr>
              <a:t> del Pi: 2.961.</a:t>
            </a:r>
            <a:r>
              <a:rPr lang="es-ES" altLang="es-ES" sz="2000" b="0" i="1" dirty="0" smtClean="0">
                <a:solidFill>
                  <a:srgbClr val="92D050"/>
                </a:solidFill>
                <a:latin typeface="Futura Md BT" pitchFamily="34" charset="0"/>
              </a:rPr>
              <a:t> </a:t>
            </a:r>
            <a:endParaRPr lang="es-ES" altLang="es-ES" sz="2000" b="0" i="1" dirty="0">
              <a:solidFill>
                <a:srgbClr val="92D050"/>
              </a:solidFill>
              <a:latin typeface="Futura Md BT" pitchFamily="34" charset="0"/>
            </a:endParaRPr>
          </a:p>
          <a:p>
            <a:pPr eaLnBrk="1" hangingPunct="1"/>
            <a:endParaRPr lang="es-ES" altLang="es-ES" sz="800" b="0" i="1" dirty="0">
              <a:solidFill>
                <a:srgbClr val="92D050"/>
              </a:solidFill>
              <a:latin typeface="Futura Md BT" pitchFamily="34" charset="0"/>
            </a:endParaRPr>
          </a:p>
          <a:p>
            <a:pPr eaLnBrk="1" hangingPunct="1"/>
            <a:r>
              <a:rPr lang="es-ES" altLang="es-ES" sz="1800" b="0" i="1" dirty="0" smtClean="0">
                <a:solidFill>
                  <a:srgbClr val="92D050"/>
                </a:solidFill>
                <a:latin typeface="Futura Md BT" pitchFamily="34" charset="0"/>
              </a:rPr>
              <a:t>	Estos </a:t>
            </a:r>
            <a:r>
              <a:rPr lang="es-ES" altLang="es-ES" sz="1800" b="0" i="1" dirty="0">
                <a:solidFill>
                  <a:srgbClr val="92D050"/>
                </a:solidFill>
                <a:latin typeface="Futura Md BT" pitchFamily="34" charset="0"/>
              </a:rPr>
              <a:t>municipios suman el </a:t>
            </a:r>
            <a:r>
              <a:rPr lang="es-ES" altLang="es-ES" sz="1800" b="0" i="1" dirty="0" smtClean="0">
                <a:solidFill>
                  <a:srgbClr val="92D050"/>
                </a:solidFill>
                <a:latin typeface="Futura Md BT" pitchFamily="34" charset="0"/>
              </a:rPr>
              <a:t>40,6% </a:t>
            </a:r>
            <a:r>
              <a:rPr lang="es-ES" altLang="es-ES" sz="1800" b="0" i="1" dirty="0">
                <a:solidFill>
                  <a:srgbClr val="92D050"/>
                </a:solidFill>
                <a:latin typeface="Futura Md BT" pitchFamily="34" charset="0"/>
              </a:rPr>
              <a:t>del total </a:t>
            </a:r>
          </a:p>
          <a:p>
            <a:pPr eaLnBrk="1" hangingPunct="1"/>
            <a:r>
              <a:rPr lang="es-ES" altLang="es-ES" sz="1800" b="0" i="1" dirty="0" smtClean="0">
                <a:solidFill>
                  <a:srgbClr val="92D050"/>
                </a:solidFill>
                <a:latin typeface="Futura Md BT" pitchFamily="34" charset="0"/>
              </a:rPr>
              <a:t>	de </a:t>
            </a:r>
            <a:r>
              <a:rPr lang="es-ES" altLang="es-ES" sz="1800" b="0" i="1" dirty="0">
                <a:solidFill>
                  <a:srgbClr val="92D050"/>
                </a:solidFill>
                <a:latin typeface="Futura Md BT" pitchFamily="34" charset="0"/>
              </a:rPr>
              <a:t>los británicos en la provincia.</a:t>
            </a:r>
            <a:endParaRPr lang="es-ES" altLang="es-ES" sz="1800" b="0" dirty="0">
              <a:solidFill>
                <a:srgbClr val="92D050"/>
              </a:solidFill>
              <a:latin typeface="Futura Md BT" pitchFamily="34" charset="0"/>
            </a:endParaRPr>
          </a:p>
        </p:txBody>
      </p:sp>
      <p:sp>
        <p:nvSpPr>
          <p:cNvPr id="3" name="2 Rectángulo"/>
          <p:cNvSpPr/>
          <p:nvPr/>
        </p:nvSpPr>
        <p:spPr>
          <a:xfrm>
            <a:off x="3920344" y="6341258"/>
            <a:ext cx="5044144" cy="400110"/>
          </a:xfrm>
          <a:prstGeom prst="rect">
            <a:avLst/>
          </a:prstGeom>
        </p:spPr>
        <p:txBody>
          <a:bodyPr wrap="square">
            <a:spAutoFit/>
          </a:bodyPr>
          <a:lstStyle/>
          <a:p>
            <a:pPr algn="r"/>
            <a:r>
              <a:rPr lang="es-ES_tradnl" altLang="es-ES" sz="1000" dirty="0">
                <a:solidFill>
                  <a:srgbClr val="663300"/>
                </a:solidFill>
                <a:latin typeface="Futura Md BT" panose="020B0602020204020303" pitchFamily="34" charset="0"/>
              </a:rPr>
              <a:t>Fuente: Elaboración propia a partir </a:t>
            </a:r>
            <a:r>
              <a:rPr lang="es-ES" altLang="es-ES" sz="1000" dirty="0" smtClean="0">
                <a:solidFill>
                  <a:srgbClr val="663300"/>
                </a:solidFill>
                <a:latin typeface="Futura Md BT" panose="020B0602020204020303" pitchFamily="34" charset="0"/>
              </a:rPr>
              <a:t>datos </a:t>
            </a:r>
            <a:r>
              <a:rPr lang="es-ES" altLang="es-ES" sz="1000" dirty="0">
                <a:solidFill>
                  <a:srgbClr val="663300"/>
                </a:solidFill>
                <a:latin typeface="Futura Md BT" panose="020B0602020204020303" pitchFamily="34" charset="0"/>
              </a:rPr>
              <a:t>del INE </a:t>
            </a:r>
            <a:r>
              <a:rPr lang="es-ES" altLang="es-ES" sz="1000" dirty="0" smtClean="0">
                <a:solidFill>
                  <a:srgbClr val="663300"/>
                </a:solidFill>
                <a:latin typeface="Futura Md BT" panose="020B0602020204020303" pitchFamily="34" charset="0"/>
              </a:rPr>
              <a:t>01/01/2017 </a:t>
            </a:r>
            <a:r>
              <a:rPr lang="es-ES" altLang="es-ES" sz="1000" dirty="0">
                <a:solidFill>
                  <a:srgbClr val="663300"/>
                </a:solidFill>
                <a:latin typeface="Futura Md BT" panose="020B0602020204020303" pitchFamily="34" charset="0"/>
              </a:rPr>
              <a:t>y </a:t>
            </a:r>
            <a:endParaRPr lang="es-ES" altLang="es-ES" sz="1000" dirty="0" smtClean="0">
              <a:solidFill>
                <a:srgbClr val="663300"/>
              </a:solidFill>
              <a:latin typeface="Futura Md BT" panose="020B0602020204020303" pitchFamily="34" charset="0"/>
            </a:endParaRPr>
          </a:p>
          <a:p>
            <a:pPr algn="r"/>
            <a:r>
              <a:rPr lang="es-ES" altLang="es-ES" sz="1000" dirty="0" smtClean="0">
                <a:solidFill>
                  <a:srgbClr val="663300"/>
                </a:solidFill>
                <a:latin typeface="Futura Md BT" panose="020B0602020204020303" pitchFamily="34" charset="0"/>
              </a:rPr>
              <a:t>el </a:t>
            </a:r>
            <a:r>
              <a:rPr lang="es-ES" altLang="es-ES" sz="1000" dirty="0">
                <a:solidFill>
                  <a:srgbClr val="663300"/>
                </a:solidFill>
                <a:latin typeface="Futura Md BT" panose="020B0602020204020303" pitchFamily="34" charset="0"/>
              </a:rPr>
              <a:t>Ministerios de Asuntos Exteriores y Cooperación de España </a:t>
            </a:r>
            <a:r>
              <a:rPr lang="es-ES" altLang="es-ES" sz="1000" dirty="0" smtClean="0">
                <a:solidFill>
                  <a:srgbClr val="663300"/>
                </a:solidFill>
                <a:latin typeface="Futura Md BT" panose="020B0602020204020303" pitchFamily="34" charset="0"/>
              </a:rPr>
              <a:t>07/2017</a:t>
            </a:r>
            <a:endParaRPr lang="es-ES" altLang="es-ES" sz="1000" dirty="0">
              <a:solidFill>
                <a:srgbClr val="663300"/>
              </a:solidFill>
              <a:latin typeface="Futura Md BT" panose="020B0602020204020303" pitchFamily="34" charset="0"/>
            </a:endParaRPr>
          </a:p>
        </p:txBody>
      </p:sp>
      <p:pic>
        <p:nvPicPr>
          <p:cNvPr id="16"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156176" y="3140968"/>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516216" y="3140968"/>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5" descr="Axial-en-Reino-Unido"/>
          <p:cNvPicPr>
            <a:picLocks noChangeAspect="1" noChangeArrowheads="1"/>
          </p:cNvPicPr>
          <p:nvPr/>
        </p:nvPicPr>
        <p:blipFill>
          <a:blip r:embed="rId8" cstate="print">
            <a:extLst>
              <a:ext uri="{28A0092B-C50C-407E-A947-70E740481C1C}">
                <a14:useLocalDpi xmlns="" xmlns:a14="http://schemas.microsoft.com/office/drawing/2010/main" val="0"/>
              </a:ext>
            </a:extLst>
          </a:blip>
          <a:srcRect l="19452" r="17905" b="2142"/>
          <a:stretch>
            <a:fillRect/>
          </a:stretch>
        </p:blipFill>
        <p:spPr bwMode="auto">
          <a:xfrm>
            <a:off x="7184689" y="1349337"/>
            <a:ext cx="1719052" cy="2685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876256" y="2492896"/>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7" descr="https://image.freepik.com/iconos-gratis/localizador-simbolo-ios-interfaz-7_318-34340.jpg"/>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588224" y="2636912"/>
            <a:ext cx="607070" cy="60707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25 Imagen" descr="http://www.clovermr.com/wp-content/uploads/2015/07/trianglify-background-2-2-1024x5761.png"/>
          <p:cNvPicPr/>
          <p:nvPr/>
        </p:nvPicPr>
        <p:blipFill>
          <a:blip r:embed="rId9" cstate="print"/>
          <a:srcRect b="70757"/>
          <a:stretch>
            <a:fillRect/>
          </a:stretch>
        </p:blipFill>
        <p:spPr bwMode="auto">
          <a:xfrm>
            <a:off x="0" y="1"/>
            <a:ext cx="9144000" cy="1196751"/>
          </a:xfrm>
          <a:prstGeom prst="rect">
            <a:avLst/>
          </a:prstGeom>
          <a:noFill/>
          <a:ln w="9525">
            <a:noFill/>
            <a:miter lim="800000"/>
            <a:headEnd/>
            <a:tailEnd/>
          </a:ln>
        </p:spPr>
      </p:pic>
      <p:sp>
        <p:nvSpPr>
          <p:cNvPr id="27" name="26 Rectángulo"/>
          <p:cNvSpPr/>
          <p:nvPr/>
        </p:nvSpPr>
        <p:spPr>
          <a:xfrm>
            <a:off x="5364088" y="260648"/>
            <a:ext cx="3223959" cy="646331"/>
          </a:xfrm>
          <a:prstGeom prst="rect">
            <a:avLst/>
          </a:prstGeom>
        </p:spPr>
        <p:txBody>
          <a:bodyPr wrap="none">
            <a:spAutoFit/>
          </a:bodyPr>
          <a:lstStyle/>
          <a:p>
            <a:r>
              <a:rPr lang="es-ES" altLang="es-ES" sz="3600" dirty="0" smtClean="0">
                <a:solidFill>
                  <a:schemeClr val="bg1"/>
                </a:solidFill>
                <a:latin typeface="Futura Md BT" panose="020B0602020204020303" pitchFamily="34" charset="0"/>
                <a:cs typeface="EucrosiaUPC" panose="02020603050405020304" pitchFamily="18" charset="-34"/>
              </a:rPr>
              <a:t>B</a:t>
            </a:r>
            <a:r>
              <a:rPr lang="es-ES" altLang="es-ES" sz="3600" dirty="0" smtClean="0">
                <a:solidFill>
                  <a:srgbClr val="FFFF00"/>
                </a:solidFill>
                <a:latin typeface="Futura Md BT" panose="020B0602020204020303" pitchFamily="34" charset="0"/>
                <a:cs typeface="EucrosiaUPC" panose="02020603050405020304" pitchFamily="18" charset="-34"/>
              </a:rPr>
              <a:t>ritánicos/as</a:t>
            </a:r>
            <a:endParaRPr lang="es-ES" sz="3600" dirty="0">
              <a:solidFill>
                <a:srgbClr val="FFFF00"/>
              </a:solidFill>
            </a:endParaRPr>
          </a:p>
        </p:txBody>
      </p:sp>
    </p:spTree>
    <p:extLst>
      <p:ext uri="{BB962C8B-B14F-4D97-AF65-F5344CB8AC3E}">
        <p14:creationId xmlns="" xmlns:p14="http://schemas.microsoft.com/office/powerpoint/2010/main" val="397372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p:nvPr/>
        </p:nvPicPr>
        <p:blipFill>
          <a:blip r:embed="rId3" cstate="print"/>
          <a:srcRect t="13178"/>
          <a:stretch>
            <a:fillRect/>
          </a:stretch>
        </p:blipFill>
        <p:spPr bwMode="auto">
          <a:xfrm>
            <a:off x="1115616" y="3933056"/>
            <a:ext cx="7704856" cy="2298373"/>
          </a:xfrm>
          <a:prstGeom prst="rect">
            <a:avLst/>
          </a:prstGeom>
          <a:noFill/>
        </p:spPr>
      </p:pic>
      <p:pic>
        <p:nvPicPr>
          <p:cNvPr id="14" name="Picture 2"/>
          <p:cNvPicPr>
            <a:picLocks noChangeAspect="1" noChangeArrowheads="1"/>
          </p:cNvPicPr>
          <p:nvPr/>
        </p:nvPicPr>
        <p:blipFill rotWithShape="1">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l="19448" r="15001"/>
          <a:stretch/>
        </p:blipFill>
        <p:spPr bwMode="auto">
          <a:xfrm>
            <a:off x="7236296" y="1484784"/>
            <a:ext cx="1620341" cy="24718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3"/>
            <a:ext cx="8672131" cy="1060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3" name="Rectangle 4"/>
          <p:cNvSpPr>
            <a:spLocks noChangeArrowheads="1"/>
          </p:cNvSpPr>
          <p:nvPr/>
        </p:nvSpPr>
        <p:spPr bwMode="auto">
          <a:xfrm>
            <a:off x="395536" y="2825588"/>
            <a:ext cx="4104456" cy="1179476"/>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Las autorizaciones por reagrupación familiar en la provincia de Alicante son la mitad de las de la Comunidad Valenciana.</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97"/>
          <p:cNvSpPr txBox="1">
            <a:spLocks noChangeArrowheads="1"/>
          </p:cNvSpPr>
          <p:nvPr/>
        </p:nvSpPr>
        <p:spPr bwMode="auto">
          <a:xfrm>
            <a:off x="4750594" y="1385481"/>
            <a:ext cx="4131159"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b="1">
                <a:solidFill>
                  <a:schemeClr val="tx1"/>
                </a:solidFill>
                <a:latin typeface="AR CENA" pitchFamily="2" charset="0"/>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ctr" eaLnBrk="1" hangingPunct="1">
              <a:spcBef>
                <a:spcPct val="50000"/>
              </a:spcBef>
            </a:pPr>
            <a:r>
              <a:rPr lang="es-ES" altLang="es-ES" sz="2000" dirty="0" smtClean="0">
                <a:solidFill>
                  <a:srgbClr val="00B050"/>
                </a:solidFill>
                <a:latin typeface="Futura Md BT" pitchFamily="34" charset="0"/>
              </a:rPr>
              <a:t>Autorizaciones de residencia del Régimen General en las provincias de la Comunidad Valenciana</a:t>
            </a:r>
            <a:endParaRPr lang="es-ES" altLang="es-ES" sz="2000" dirty="0">
              <a:solidFill>
                <a:srgbClr val="00B050"/>
              </a:solidFill>
              <a:latin typeface="Futura Md BT" pitchFamily="34" charset="0"/>
            </a:endParaRPr>
          </a:p>
        </p:txBody>
      </p:sp>
      <p:sp>
        <p:nvSpPr>
          <p:cNvPr id="5" name="Rectangle 2"/>
          <p:cNvSpPr>
            <a:spLocks noChangeArrowheads="1"/>
          </p:cNvSpPr>
          <p:nvPr/>
        </p:nvSpPr>
        <p:spPr bwMode="auto">
          <a:xfrm>
            <a:off x="395536" y="1552203"/>
            <a:ext cx="4104456" cy="1228725"/>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Las autorizaciones de larga duración en la provincia de Alicante son el 82,4%,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4 de cada 5.</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22 Imagen" descr="http://www.clovermr.com/wp-content/uploads/2015/07/trianglify-background-2-2-1024x5761.png"/>
          <p:cNvPicPr/>
          <p:nvPr/>
        </p:nvPicPr>
        <p:blipFill>
          <a:blip r:embed="rId8" cstate="print"/>
          <a:srcRect b="70757"/>
          <a:stretch>
            <a:fillRect/>
          </a:stretch>
        </p:blipFill>
        <p:spPr bwMode="auto">
          <a:xfrm>
            <a:off x="0" y="1"/>
            <a:ext cx="9144000" cy="1196751"/>
          </a:xfrm>
          <a:prstGeom prst="rect">
            <a:avLst/>
          </a:prstGeom>
          <a:noFill/>
          <a:ln w="9525">
            <a:noFill/>
            <a:miter lim="800000"/>
            <a:headEnd/>
            <a:tailEnd/>
          </a:ln>
        </p:spPr>
      </p:pic>
      <p:sp>
        <p:nvSpPr>
          <p:cNvPr id="26" name="25 Rectángulo"/>
          <p:cNvSpPr/>
          <p:nvPr/>
        </p:nvSpPr>
        <p:spPr>
          <a:xfrm>
            <a:off x="1475656" y="-3577"/>
            <a:ext cx="7380312" cy="1200329"/>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C</a:t>
            </a:r>
            <a:r>
              <a:rPr lang="es-ES" altLang="es-ES" sz="3600" dirty="0" smtClean="0">
                <a:solidFill>
                  <a:srgbClr val="FFFF00"/>
                </a:solidFill>
                <a:latin typeface="Futura Md BT" panose="020B0602020204020303" pitchFamily="34" charset="0"/>
                <a:cs typeface="EucrosiaUPC" panose="02020603050405020304" pitchFamily="18" charset="-34"/>
              </a:rPr>
              <a:t>ertificados y </a:t>
            </a:r>
          </a:p>
          <a:p>
            <a:pPr algn="r"/>
            <a:r>
              <a:rPr lang="es-ES" altLang="es-ES" sz="3600" dirty="0" smtClean="0">
                <a:solidFill>
                  <a:srgbClr val="FFFF00"/>
                </a:solidFill>
                <a:latin typeface="Futura Md BT" panose="020B0602020204020303" pitchFamily="34" charset="0"/>
                <a:cs typeface="EucrosiaUPC" panose="02020603050405020304" pitchFamily="18" charset="-34"/>
              </a:rPr>
              <a:t>autorizaciones de residencia</a:t>
            </a:r>
            <a:endParaRPr lang="es-ES" altLang="es-ES" sz="3600" dirty="0">
              <a:solidFill>
                <a:srgbClr val="FFFF00"/>
              </a:solidFill>
              <a:latin typeface="Futura Md BT" panose="020B0602020204020303" pitchFamily="34" charset="0"/>
              <a:cs typeface="EucrosiaUPC" panose="02020603050405020304" pitchFamily="18" charset="-34"/>
            </a:endParaRPr>
          </a:p>
        </p:txBody>
      </p:sp>
      <p:sp>
        <p:nvSpPr>
          <p:cNvPr id="1027" name="Rectangle 3"/>
          <p:cNvSpPr>
            <a:spLocks noChangeArrowheads="1"/>
          </p:cNvSpPr>
          <p:nvPr/>
        </p:nvSpPr>
        <p:spPr bwMode="auto">
          <a:xfrm>
            <a:off x="4067944" y="6237312"/>
            <a:ext cx="4680520" cy="6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76923C"/>
                </a:solidFill>
                <a:effectLst/>
                <a:latin typeface="Futura Lt BT" pitchFamily="34" charset="0"/>
                <a:cs typeface="Arial" pitchFamily="34" charset="0"/>
              </a:rPr>
              <a:t>Gráfico 19. Certificados y autorizaciones de residencia en vigor por régimen en la Comunidad Valenciana y sus provincias. | Elaboración propia. Fuente: OPI 31/12/2017</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45029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88155"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2" name="1 Rectángulo"/>
          <p:cNvSpPr/>
          <p:nvPr/>
        </p:nvSpPr>
        <p:spPr>
          <a:xfrm>
            <a:off x="4283968" y="6381328"/>
            <a:ext cx="4572000" cy="246221"/>
          </a:xfrm>
          <a:prstGeom prst="rect">
            <a:avLst/>
          </a:prstGeom>
        </p:spPr>
        <p:txBody>
          <a:bodyPr>
            <a:spAutoFit/>
          </a:bodyPr>
          <a:lstStyle/>
          <a:p>
            <a:pPr algn="r"/>
            <a:r>
              <a:rPr lang="es-ES_tradnl" altLang="es-ES" sz="1000" dirty="0">
                <a:solidFill>
                  <a:srgbClr val="663300"/>
                </a:solidFill>
                <a:latin typeface="Futura Md BT" pitchFamily="34" charset="0"/>
              </a:rPr>
              <a:t>Fuente: Elaboración </a:t>
            </a:r>
            <a:r>
              <a:rPr lang="es-ES_tradnl" altLang="es-ES" sz="1000" dirty="0" smtClean="0">
                <a:solidFill>
                  <a:srgbClr val="663300"/>
                </a:solidFill>
                <a:latin typeface="Futura Md BT" pitchFamily="34" charset="0"/>
              </a:rPr>
              <a:t>propia. </a:t>
            </a:r>
            <a:r>
              <a:rPr lang="es-ES" altLang="es-ES" sz="1000" dirty="0" smtClean="0">
                <a:solidFill>
                  <a:srgbClr val="663300"/>
                </a:solidFill>
                <a:latin typeface="Futura Md BT" pitchFamily="34" charset="0"/>
              </a:rPr>
              <a:t>INE, datos a partir de </a:t>
            </a:r>
            <a:r>
              <a:rPr lang="es-ES" altLang="es-ES" sz="1000" dirty="0">
                <a:solidFill>
                  <a:srgbClr val="663300"/>
                </a:solidFill>
                <a:latin typeface="Futura Md BT" pitchFamily="34" charset="0"/>
              </a:rPr>
              <a:t>1 de </a:t>
            </a:r>
            <a:r>
              <a:rPr lang="es-ES" altLang="es-ES" sz="1000" dirty="0" smtClean="0">
                <a:solidFill>
                  <a:srgbClr val="663300"/>
                </a:solidFill>
                <a:latin typeface="Futura Md BT" pitchFamily="34" charset="0"/>
              </a:rPr>
              <a:t>enero </a:t>
            </a:r>
            <a:r>
              <a:rPr lang="es-ES" altLang="es-ES" sz="1000" dirty="0">
                <a:solidFill>
                  <a:srgbClr val="663300"/>
                </a:solidFill>
                <a:latin typeface="Futura Md BT" pitchFamily="34" charset="0"/>
              </a:rPr>
              <a:t>de cada </a:t>
            </a:r>
            <a:r>
              <a:rPr lang="es-ES" altLang="es-ES" sz="1000" dirty="0" smtClean="0">
                <a:solidFill>
                  <a:srgbClr val="663300"/>
                </a:solidFill>
                <a:latin typeface="Futura Md BT" pitchFamily="34" charset="0"/>
              </a:rPr>
              <a:t>año</a:t>
            </a:r>
            <a:r>
              <a:rPr lang="es-ES" altLang="es-ES" sz="1000" dirty="0" smtClean="0">
                <a:latin typeface="Futura Md BT" pitchFamily="34" charset="0"/>
              </a:rPr>
              <a:t>.</a:t>
            </a:r>
            <a:endParaRPr lang="es-ES" altLang="es-ES" dirty="0">
              <a:latin typeface="Futura Md BT" pitchFamily="34" charset="0"/>
            </a:endParaRPr>
          </a:p>
        </p:txBody>
      </p:sp>
      <p:sp>
        <p:nvSpPr>
          <p:cNvPr id="3" name="2 Rectángulo"/>
          <p:cNvSpPr/>
          <p:nvPr/>
        </p:nvSpPr>
        <p:spPr>
          <a:xfrm>
            <a:off x="5652120" y="1340768"/>
            <a:ext cx="3138651" cy="1938992"/>
          </a:xfrm>
          <a:prstGeom prst="rect">
            <a:avLst/>
          </a:prstGeom>
        </p:spPr>
        <p:txBody>
          <a:bodyPr wrap="square">
            <a:spAutoFit/>
          </a:bodyPr>
          <a:lstStyle/>
          <a:p>
            <a:pPr algn="ctr"/>
            <a:r>
              <a:rPr lang="es-ES" sz="2000" b="1" dirty="0">
                <a:solidFill>
                  <a:srgbClr val="00B050"/>
                </a:solidFill>
                <a:latin typeface="Futura Md BT" panose="020B0602020204020303" pitchFamily="34" charset="0"/>
              </a:rPr>
              <a:t>Evolución de la población extranjera por zonas de nacionalidad en la provincia de Alicante </a:t>
            </a:r>
            <a:endParaRPr lang="es-ES" sz="2000" b="1" dirty="0" smtClean="0">
              <a:solidFill>
                <a:srgbClr val="00B050"/>
              </a:solidFill>
              <a:latin typeface="Futura Md BT" panose="020B0602020204020303" pitchFamily="34" charset="0"/>
            </a:endParaRPr>
          </a:p>
          <a:p>
            <a:pPr algn="ctr"/>
            <a:r>
              <a:rPr lang="es-ES" sz="2000" b="1" dirty="0" smtClean="0">
                <a:solidFill>
                  <a:srgbClr val="00B050"/>
                </a:solidFill>
                <a:latin typeface="Futura Md BT" panose="020B0602020204020303" pitchFamily="34" charset="0"/>
              </a:rPr>
              <a:t>2006-2017</a:t>
            </a:r>
            <a:endParaRPr lang="es-ES" sz="2000" b="1" dirty="0">
              <a:solidFill>
                <a:srgbClr val="00B050"/>
              </a:solidFill>
              <a:latin typeface="Futura Md BT" panose="020B0602020204020303" pitchFamily="34" charset="0"/>
            </a:endParaRPr>
          </a:p>
        </p:txBody>
      </p:sp>
      <p:pic>
        <p:nvPicPr>
          <p:cNvPr id="7171" name="Picture 3"/>
          <p:cNvPicPr>
            <a:picLocks noChangeAspect="1" noChangeArrowheads="1"/>
          </p:cNvPicPr>
          <p:nvPr/>
        </p:nvPicPr>
        <p:blipFill rotWithShape="1">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t="64805" r="74674" b="26160"/>
          <a:stretch/>
        </p:blipFill>
        <p:spPr bwMode="auto">
          <a:xfrm>
            <a:off x="6012160" y="3645024"/>
            <a:ext cx="2281923" cy="6792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13 Imagen" descr="http://www.clovermr.com/wp-content/uploads/2015/07/trianglify-background-2-2-1024x5761.png"/>
          <p:cNvPicPr/>
          <p:nvPr/>
        </p:nvPicPr>
        <p:blipFill>
          <a:blip r:embed="rId7" cstate="print"/>
          <a:srcRect b="70757"/>
          <a:stretch>
            <a:fillRect/>
          </a:stretch>
        </p:blipFill>
        <p:spPr bwMode="auto">
          <a:xfrm>
            <a:off x="0" y="1"/>
            <a:ext cx="9144000" cy="1196751"/>
          </a:xfrm>
          <a:prstGeom prst="rect">
            <a:avLst/>
          </a:prstGeom>
          <a:noFill/>
          <a:ln w="9525">
            <a:noFill/>
            <a:miter lim="800000"/>
            <a:headEnd/>
            <a:tailEnd/>
          </a:ln>
        </p:spPr>
      </p:pic>
      <p:pic>
        <p:nvPicPr>
          <p:cNvPr id="15" name="14 Imagen"/>
          <p:cNvPicPr/>
          <p:nvPr/>
        </p:nvPicPr>
        <p:blipFill>
          <a:blip r:embed="rId8" cstate="print"/>
          <a:srcRect/>
          <a:stretch>
            <a:fillRect/>
          </a:stretch>
        </p:blipFill>
        <p:spPr bwMode="auto">
          <a:xfrm>
            <a:off x="323528" y="1556792"/>
            <a:ext cx="4824536" cy="4032448"/>
          </a:xfrm>
          <a:prstGeom prst="rect">
            <a:avLst/>
          </a:prstGeom>
          <a:noFill/>
        </p:spPr>
      </p:pic>
      <p:sp>
        <p:nvSpPr>
          <p:cNvPr id="16" name="15 Rectángulo"/>
          <p:cNvSpPr/>
          <p:nvPr/>
        </p:nvSpPr>
        <p:spPr>
          <a:xfrm>
            <a:off x="2483768" y="260649"/>
            <a:ext cx="6336704" cy="1200329"/>
          </a:xfrm>
          <a:prstGeom prst="rect">
            <a:avLst/>
          </a:prstGeom>
        </p:spPr>
        <p:txBody>
          <a:bodyPr wrap="square">
            <a:spAutoFit/>
          </a:bodyPr>
          <a:lstStyle/>
          <a:p>
            <a:pPr algn="r"/>
            <a:r>
              <a:rPr lang="es-ES" altLang="es-ES" sz="3600" dirty="0" smtClean="0">
                <a:solidFill>
                  <a:schemeClr val="bg1"/>
                </a:solidFill>
                <a:latin typeface="Futura Md BT" panose="020B0602020204020303" pitchFamily="34" charset="0"/>
                <a:cs typeface="EucrosiaUPC" panose="02020603050405020304" pitchFamily="18" charset="-34"/>
              </a:rPr>
              <a:t>D</a:t>
            </a:r>
            <a:r>
              <a:rPr lang="es-ES" altLang="es-ES" sz="3600" dirty="0" smtClean="0">
                <a:solidFill>
                  <a:srgbClr val="FFFF00"/>
                </a:solidFill>
                <a:latin typeface="Futura Md BT" panose="020B0602020204020303" pitchFamily="34" charset="0"/>
                <a:cs typeface="EucrosiaUPC" panose="02020603050405020304" pitchFamily="18" charset="-34"/>
              </a:rPr>
              <a:t>escenso migratorio</a:t>
            </a:r>
            <a:endParaRPr lang="es-ES" altLang="es-ES" sz="3200" dirty="0" smtClean="0">
              <a:solidFill>
                <a:srgbClr val="FFFF00"/>
              </a:solidFill>
              <a:latin typeface="Futura Md BT" panose="020B0602020204020303" pitchFamily="34" charset="0"/>
              <a:cs typeface="EucrosiaUPC" panose="02020603050405020304" pitchFamily="18" charset="-34"/>
            </a:endParaRPr>
          </a:p>
          <a:p>
            <a:pPr algn="r"/>
            <a:r>
              <a:rPr lang="es-ES" altLang="es-ES" sz="3600" dirty="0" smtClean="0">
                <a:solidFill>
                  <a:srgbClr val="FFC000"/>
                </a:solidFill>
                <a:latin typeface="Futura Md BT" panose="020B0602020204020303" pitchFamily="34" charset="0"/>
                <a:cs typeface="EucrosiaUPC" panose="02020603050405020304" pitchFamily="18" charset="-34"/>
              </a:rPr>
              <a:t>     </a:t>
            </a:r>
            <a:endParaRPr lang="es-ES" sz="3600" dirty="0"/>
          </a:p>
        </p:txBody>
      </p:sp>
      <p:sp>
        <p:nvSpPr>
          <p:cNvPr id="50179" name="Rectangle 3"/>
          <p:cNvSpPr>
            <a:spLocks noChangeArrowheads="1"/>
          </p:cNvSpPr>
          <p:nvPr/>
        </p:nvSpPr>
        <p:spPr bwMode="auto">
          <a:xfrm>
            <a:off x="5508104" y="4509120"/>
            <a:ext cx="3324225" cy="1657350"/>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La provincia de Alicante experimenta un aumento de población extranjera de un 2,7%, que supone 9.149 personas más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77200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http://www.clovermr.com/wp-content/uploads/2015/07/trianglify-background-2-2-1024x5761.png"/>
          <p:cNvPicPr/>
          <p:nvPr/>
        </p:nvPicPr>
        <p:blipFill>
          <a:blip r:embed="rId3" cstate="print"/>
          <a:srcRect b="70757"/>
          <a:stretch>
            <a:fillRect/>
          </a:stretch>
        </p:blipFill>
        <p:spPr bwMode="auto">
          <a:xfrm>
            <a:off x="0" y="1"/>
            <a:ext cx="9144000" cy="1196751"/>
          </a:xfrm>
          <a:prstGeom prst="rect">
            <a:avLst/>
          </a:prstGeom>
          <a:noFill/>
          <a:ln w="9525">
            <a:noFill/>
            <a:miter lim="800000"/>
            <a:headEnd/>
            <a:tailEnd/>
          </a:ln>
        </p:spPr>
      </p:pic>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324544" y="260648"/>
            <a:ext cx="8816147"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r" eaLnBrk="1" hangingPunct="1"/>
            <a:r>
              <a:rPr lang="es-ES" altLang="es-ES" sz="3600" dirty="0" smtClean="0">
                <a:solidFill>
                  <a:schemeClr val="bg1"/>
                </a:solidFill>
                <a:latin typeface="Futura Md BT" panose="020B0602020204020303" pitchFamily="34" charset="0"/>
                <a:cs typeface="EucrosiaUPC" panose="02020603050405020304" pitchFamily="18" charset="-34"/>
              </a:rPr>
              <a:t>E</a:t>
            </a:r>
            <a:r>
              <a:rPr lang="es-ES" altLang="es-ES" sz="3600" dirty="0" smtClean="0">
                <a:solidFill>
                  <a:srgbClr val="FFFF00"/>
                </a:solidFill>
                <a:latin typeface="Futura Md BT" panose="020B0602020204020303" pitchFamily="34" charset="0"/>
                <a:cs typeface="EucrosiaUPC" panose="02020603050405020304" pitchFamily="18" charset="-34"/>
              </a:rPr>
              <a:t>dad</a:t>
            </a:r>
            <a:endParaRPr lang="es-ES" altLang="es-ES" sz="3600" dirty="0">
              <a:solidFill>
                <a:srgbClr val="FFFF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2" name="Rectangle 3"/>
          <p:cNvSpPr>
            <a:spLocks noChangeArrowheads="1"/>
          </p:cNvSpPr>
          <p:nvPr/>
        </p:nvSpPr>
        <p:spPr bwMode="auto">
          <a:xfrm>
            <a:off x="1109687" y="5253235"/>
            <a:ext cx="3894361" cy="935037"/>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2 de cada 3 menores extranjeros, entre 0 y 14 años, son de un país no comunitario.</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5238463" y="5229200"/>
            <a:ext cx="3617505" cy="947613"/>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rgbClr val="663300"/>
                </a:solidFill>
                <a:effectLst/>
                <a:latin typeface="Futura Lt BT" pitchFamily="34" charset="0"/>
                <a:cs typeface="Arial" pitchFamily="34" charset="0"/>
              </a:rPr>
              <a:t>1 de cada 3 personas de nacionalidad comunitaria tiene 65 años y más.</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Rectángulo"/>
          <p:cNvSpPr/>
          <p:nvPr/>
        </p:nvSpPr>
        <p:spPr>
          <a:xfrm>
            <a:off x="4283968" y="6423139"/>
            <a:ext cx="4572000" cy="246221"/>
          </a:xfrm>
          <a:prstGeom prst="rect">
            <a:avLst/>
          </a:prstGeom>
        </p:spPr>
        <p:txBody>
          <a:bodyPr>
            <a:spAutoFit/>
          </a:bodyPr>
          <a:lstStyle/>
          <a:p>
            <a:pPr algn="r"/>
            <a:r>
              <a:rPr lang="es-ES_tradnl" altLang="es-ES" sz="1000" dirty="0">
                <a:solidFill>
                  <a:srgbClr val="663300"/>
                </a:solidFill>
                <a:latin typeface="Futura Md BT" pitchFamily="34" charset="0"/>
              </a:rPr>
              <a:t>Fuente</a:t>
            </a:r>
            <a:r>
              <a:rPr lang="es-ES_tradnl" altLang="es-ES" sz="1000" dirty="0" smtClean="0">
                <a:solidFill>
                  <a:srgbClr val="663300"/>
                </a:solidFill>
                <a:latin typeface="Futura Md BT" pitchFamily="34" charset="0"/>
              </a:rPr>
              <a:t>:</a:t>
            </a:r>
            <a:r>
              <a:rPr lang="es-ES" altLang="es-ES" sz="1000" dirty="0">
                <a:latin typeface="Futura Md BT" pitchFamily="34" charset="0"/>
              </a:rPr>
              <a:t> </a:t>
            </a:r>
            <a:r>
              <a:rPr lang="es-ES" sz="1000" dirty="0" smtClean="0">
                <a:solidFill>
                  <a:srgbClr val="663300"/>
                </a:solidFill>
                <a:latin typeface="Futura Md BT" panose="020B0602020204020303" pitchFamily="34" charset="0"/>
              </a:rPr>
              <a:t>Elaboración </a:t>
            </a:r>
            <a:r>
              <a:rPr lang="es-ES" sz="1000" dirty="0">
                <a:solidFill>
                  <a:srgbClr val="663300"/>
                </a:solidFill>
                <a:latin typeface="Futura Md BT" panose="020B0602020204020303" pitchFamily="34" charset="0"/>
              </a:rPr>
              <a:t>propia. Fuente: INE, </a:t>
            </a:r>
            <a:r>
              <a:rPr lang="es-ES" sz="1000" dirty="0" smtClean="0">
                <a:solidFill>
                  <a:srgbClr val="663300"/>
                </a:solidFill>
                <a:latin typeface="Futura Md BT" panose="020B0602020204020303" pitchFamily="34" charset="0"/>
              </a:rPr>
              <a:t>01/01/2017.</a:t>
            </a:r>
            <a:endParaRPr lang="es-ES" altLang="es-ES" sz="1000" dirty="0">
              <a:solidFill>
                <a:srgbClr val="663300"/>
              </a:solidFill>
              <a:latin typeface="Futura Md BT" pitchFamily="34" charset="0"/>
            </a:endParaRPr>
          </a:p>
        </p:txBody>
      </p:sp>
      <p:sp>
        <p:nvSpPr>
          <p:cNvPr id="6" name="5 Rectángulo"/>
          <p:cNvSpPr/>
          <p:nvPr/>
        </p:nvSpPr>
        <p:spPr>
          <a:xfrm>
            <a:off x="637894" y="1413019"/>
            <a:ext cx="8038561" cy="646331"/>
          </a:xfrm>
          <a:prstGeom prst="rect">
            <a:avLst/>
          </a:prstGeom>
        </p:spPr>
        <p:txBody>
          <a:bodyPr wrap="square">
            <a:spAutoFit/>
          </a:bodyPr>
          <a:lstStyle/>
          <a:p>
            <a:pPr algn="ctr"/>
            <a:r>
              <a:rPr lang="es-ES" b="1" dirty="0">
                <a:solidFill>
                  <a:srgbClr val="00B050"/>
                </a:solidFill>
                <a:latin typeface="Futura Md BT" panose="020B0602020204020303" pitchFamily="34" charset="0"/>
              </a:rPr>
              <a:t>Pirámide de población española y extranjera por sexo en la provincia de </a:t>
            </a:r>
            <a:r>
              <a:rPr lang="es-ES" b="1" dirty="0" smtClean="0">
                <a:solidFill>
                  <a:srgbClr val="00B050"/>
                </a:solidFill>
                <a:latin typeface="Futura Md BT" panose="020B0602020204020303" pitchFamily="34" charset="0"/>
              </a:rPr>
              <a:t>Alicante</a:t>
            </a:r>
            <a:endParaRPr lang="es-ES" b="1" dirty="0">
              <a:solidFill>
                <a:srgbClr val="00B050"/>
              </a:solidFill>
            </a:endParaRPr>
          </a:p>
        </p:txBody>
      </p:sp>
      <p:pic>
        <p:nvPicPr>
          <p:cNvPr id="9218" name="Picture 2"/>
          <p:cNvPicPr>
            <a:picLocks noChangeAspect="1" noChangeArrowheads="1"/>
          </p:cNvPicPr>
          <p:nvPr/>
        </p:nvPicPr>
        <p:blipFill rotWithShape="1">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l="75600" t="12064" r="10686" b="10033"/>
          <a:stretch/>
        </p:blipFill>
        <p:spPr bwMode="auto">
          <a:xfrm>
            <a:off x="574149" y="1700808"/>
            <a:ext cx="757491" cy="32319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15 Imagen"/>
          <p:cNvPicPr/>
          <p:nvPr/>
        </p:nvPicPr>
        <p:blipFill>
          <a:blip r:embed="rId8" cstate="print"/>
          <a:srcRect/>
          <a:stretch>
            <a:fillRect/>
          </a:stretch>
        </p:blipFill>
        <p:spPr bwMode="auto">
          <a:xfrm>
            <a:off x="1619672" y="1988840"/>
            <a:ext cx="6271260" cy="2910840"/>
          </a:xfrm>
          <a:prstGeom prst="rect">
            <a:avLst/>
          </a:prstGeom>
          <a:noFill/>
        </p:spPr>
      </p:pic>
    </p:spTree>
    <p:extLst>
      <p:ext uri="{BB962C8B-B14F-4D97-AF65-F5344CB8AC3E}">
        <p14:creationId xmlns="" xmlns:p14="http://schemas.microsoft.com/office/powerpoint/2010/main" val="394493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3"/>
            <a:ext cx="8816147" cy="1060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800" dirty="0" smtClean="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5" name="14 Rectángulo"/>
          <p:cNvSpPr/>
          <p:nvPr/>
        </p:nvSpPr>
        <p:spPr>
          <a:xfrm>
            <a:off x="4283968" y="6423139"/>
            <a:ext cx="4572000" cy="246221"/>
          </a:xfrm>
          <a:prstGeom prst="rect">
            <a:avLst/>
          </a:prstGeom>
        </p:spPr>
        <p:txBody>
          <a:bodyPr>
            <a:spAutoFit/>
          </a:bodyPr>
          <a:lstStyle/>
          <a:p>
            <a:pPr algn="r"/>
            <a:r>
              <a:rPr lang="es-ES_tradnl" altLang="es-ES" sz="1000" dirty="0" smtClean="0">
                <a:solidFill>
                  <a:srgbClr val="663300"/>
                </a:solidFill>
                <a:latin typeface="Futura Md BT" pitchFamily="34" charset="0"/>
              </a:rPr>
              <a:t>Fuente:</a:t>
            </a:r>
            <a:r>
              <a:rPr lang="es-ES" altLang="es-ES" sz="1000" dirty="0" smtClean="0">
                <a:latin typeface="Futura Md BT" pitchFamily="34" charset="0"/>
              </a:rPr>
              <a:t> </a:t>
            </a:r>
            <a:r>
              <a:rPr lang="es-ES" sz="1000" dirty="0" smtClean="0">
                <a:solidFill>
                  <a:srgbClr val="663300"/>
                </a:solidFill>
                <a:latin typeface="Futura Md BT" panose="020B0602020204020303" pitchFamily="34" charset="0"/>
              </a:rPr>
              <a:t>Elaboración propia. Fuente: INE, 01/01/2017</a:t>
            </a:r>
            <a:endParaRPr lang="es-ES" altLang="es-ES" sz="1000" dirty="0">
              <a:solidFill>
                <a:srgbClr val="663300"/>
              </a:solidFill>
              <a:latin typeface="Futura Md BT" pitchFamily="34" charset="0"/>
            </a:endParaRPr>
          </a:p>
        </p:txBody>
      </p:sp>
      <p:sp>
        <p:nvSpPr>
          <p:cNvPr id="3" name="2 Rectángulo"/>
          <p:cNvSpPr/>
          <p:nvPr/>
        </p:nvSpPr>
        <p:spPr>
          <a:xfrm>
            <a:off x="323528" y="1413019"/>
            <a:ext cx="8640960" cy="707886"/>
          </a:xfrm>
          <a:prstGeom prst="rect">
            <a:avLst/>
          </a:prstGeom>
        </p:spPr>
        <p:txBody>
          <a:bodyPr wrap="square">
            <a:spAutoFit/>
          </a:bodyPr>
          <a:lstStyle/>
          <a:p>
            <a:pPr algn="ctr"/>
            <a:r>
              <a:rPr lang="es-ES" sz="2000" b="1" dirty="0" smtClean="0">
                <a:solidFill>
                  <a:srgbClr val="00B050"/>
                </a:solidFill>
                <a:latin typeface="Futura Md BT" panose="020B0602020204020303" pitchFamily="34" charset="0"/>
              </a:rPr>
              <a:t>Principales nacionalidades de mujeres extranjeras </a:t>
            </a:r>
            <a:r>
              <a:rPr lang="es-ES" sz="2000" b="1" dirty="0">
                <a:solidFill>
                  <a:srgbClr val="00B050"/>
                </a:solidFill>
                <a:latin typeface="Futura Md BT" panose="020B0602020204020303" pitchFamily="34" charset="0"/>
              </a:rPr>
              <a:t>en edad fértil (15-49 años) en la provincia de </a:t>
            </a:r>
            <a:r>
              <a:rPr lang="es-ES" sz="2000" b="1" dirty="0" smtClean="0">
                <a:solidFill>
                  <a:srgbClr val="00B050"/>
                </a:solidFill>
                <a:latin typeface="Futura Md BT" panose="020B0602020204020303" pitchFamily="34" charset="0"/>
              </a:rPr>
              <a:t>Alicante</a:t>
            </a:r>
            <a:endParaRPr lang="es-ES" sz="2000" b="1" dirty="0">
              <a:solidFill>
                <a:srgbClr val="00B050"/>
              </a:solidFill>
              <a:latin typeface="Futura Md BT" panose="020B0602020204020303" pitchFamily="34" charset="0"/>
            </a:endParaRPr>
          </a:p>
        </p:txBody>
      </p:sp>
      <p:sp>
        <p:nvSpPr>
          <p:cNvPr id="45057" name="Rectangle 1"/>
          <p:cNvSpPr>
            <a:spLocks noChangeArrowheads="1"/>
          </p:cNvSpPr>
          <p:nvPr/>
        </p:nvSpPr>
        <p:spPr bwMode="auto">
          <a:xfrm>
            <a:off x="467544" y="2276872"/>
            <a:ext cx="2664295" cy="180020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63300"/>
                </a:solidFill>
                <a:effectLst/>
                <a:latin typeface="Futura Lt BT" pitchFamily="34" charset="0"/>
                <a:cs typeface="Arial" pitchFamily="34" charset="0"/>
              </a:rPr>
              <a:t>El 18,6% de las mujeres en edad fértil de la provincia son extranjeras.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15 Imagen"/>
          <p:cNvPicPr/>
          <p:nvPr/>
        </p:nvPicPr>
        <p:blipFill>
          <a:blip r:embed="rId6" cstate="print">
            <a:duotone>
              <a:schemeClr val="accent3">
                <a:shade val="45000"/>
                <a:satMod val="135000"/>
              </a:schemeClr>
              <a:prstClr val="white"/>
            </a:duotone>
          </a:blip>
          <a:srcRect l="1101" t="2527" r="9880"/>
          <a:stretch>
            <a:fillRect/>
          </a:stretch>
        </p:blipFill>
        <p:spPr bwMode="auto">
          <a:xfrm>
            <a:off x="3203848" y="2204864"/>
            <a:ext cx="5940152" cy="3777580"/>
          </a:xfrm>
          <a:prstGeom prst="rect">
            <a:avLst/>
          </a:prstGeom>
          <a:noFill/>
        </p:spPr>
      </p:pic>
      <p:pic>
        <p:nvPicPr>
          <p:cNvPr id="10242" name="Picture 2"/>
          <p:cNvPicPr>
            <a:picLocks noChangeAspect="1" noChangeArrowheads="1"/>
          </p:cNvPicPr>
          <p:nvPr/>
        </p:nvPicPr>
        <p:blipFill rotWithShape="1">
          <a:blip r:embed="rId7"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 xmlns:a14="http://schemas.microsoft.com/office/drawing/2010/main" val="0"/>
              </a:ext>
            </a:extLst>
          </a:blip>
          <a:srcRect t="19481"/>
          <a:stretch/>
        </p:blipFill>
        <p:spPr bwMode="auto">
          <a:xfrm flipH="1">
            <a:off x="611560" y="4293096"/>
            <a:ext cx="2088232" cy="11378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21 Imagen" descr="http://www.clovermr.com/wp-content/uploads/2015/07/trianglify-background-2-2-1024x5761.png"/>
          <p:cNvPicPr/>
          <p:nvPr/>
        </p:nvPicPr>
        <p:blipFill>
          <a:blip r:embed="rId8" cstate="print"/>
          <a:srcRect b="70757"/>
          <a:stretch>
            <a:fillRect/>
          </a:stretch>
        </p:blipFill>
        <p:spPr bwMode="auto">
          <a:xfrm>
            <a:off x="0" y="0"/>
            <a:ext cx="9144000" cy="1196751"/>
          </a:xfrm>
          <a:prstGeom prst="rect">
            <a:avLst/>
          </a:prstGeom>
          <a:noFill/>
          <a:ln w="9525">
            <a:noFill/>
            <a:miter lim="800000"/>
            <a:headEnd/>
            <a:tailEnd/>
          </a:ln>
        </p:spPr>
      </p:pic>
      <p:sp>
        <p:nvSpPr>
          <p:cNvPr id="23" name="22 Rectángulo"/>
          <p:cNvSpPr/>
          <p:nvPr/>
        </p:nvSpPr>
        <p:spPr>
          <a:xfrm>
            <a:off x="2771800" y="260648"/>
            <a:ext cx="5993949" cy="646331"/>
          </a:xfrm>
          <a:prstGeom prst="rect">
            <a:avLst/>
          </a:prstGeom>
        </p:spPr>
        <p:txBody>
          <a:bodyPr wrap="none">
            <a:spAutoFit/>
          </a:bodyPr>
          <a:lstStyle/>
          <a:p>
            <a:r>
              <a:rPr lang="es-ES" altLang="es-ES" sz="3600" dirty="0" smtClean="0">
                <a:solidFill>
                  <a:schemeClr val="bg1"/>
                </a:solidFill>
                <a:latin typeface="Futura Md BT" panose="020B0602020204020303" pitchFamily="34" charset="0"/>
                <a:cs typeface="EucrosiaUPC" panose="02020603050405020304" pitchFamily="18" charset="-34"/>
              </a:rPr>
              <a:t>F</a:t>
            </a:r>
            <a:r>
              <a:rPr lang="es-ES" altLang="es-ES" sz="3600" dirty="0" smtClean="0">
                <a:solidFill>
                  <a:srgbClr val="FFFF00"/>
                </a:solidFill>
                <a:latin typeface="Futura Md BT" panose="020B0602020204020303" pitchFamily="34" charset="0"/>
                <a:cs typeface="EucrosiaUPC" panose="02020603050405020304" pitchFamily="18" charset="-34"/>
              </a:rPr>
              <a:t>ertilidad de las mujeres</a:t>
            </a:r>
          </a:p>
        </p:txBody>
      </p:sp>
    </p:spTree>
    <p:extLst>
      <p:ext uri="{BB962C8B-B14F-4D97-AF65-F5344CB8AC3E}">
        <p14:creationId xmlns="" xmlns:p14="http://schemas.microsoft.com/office/powerpoint/2010/main" val="2908348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84664"/>
          </a:xfrm>
        </p:spPr>
        <p:txBody>
          <a:bodyPr/>
          <a:lstStyle/>
          <a:p>
            <a:endParaRPr lang="es-ES" dirty="0"/>
          </a:p>
        </p:txBody>
      </p:sp>
      <p:sp>
        <p:nvSpPr>
          <p:cNvPr id="10" name="Rectangle 2"/>
          <p:cNvSpPr txBox="1">
            <a:spLocks noChangeArrowheads="1"/>
          </p:cNvSpPr>
          <p:nvPr/>
        </p:nvSpPr>
        <p:spPr bwMode="auto">
          <a:xfrm>
            <a:off x="148341" y="116632"/>
            <a:ext cx="8816147" cy="1067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sz="2400" b="1" kern="1200">
                <a:solidFill>
                  <a:schemeClr val="tx1"/>
                </a:solidFill>
                <a:latin typeface="AR CENA" pitchFamily="2" charset="0"/>
                <a:ea typeface="+mj-ea"/>
                <a:cs typeface="Arial" charset="0"/>
              </a:defRPr>
            </a:lvl1pPr>
            <a:lvl2pPr marL="742950" indent="-285750" eaLnBrk="0" hangingPunct="0">
              <a:defRPr sz="2400" b="1">
                <a:solidFill>
                  <a:schemeClr val="tx1"/>
                </a:solidFill>
                <a:latin typeface="AR CENA" pitchFamily="2" charset="0"/>
                <a:cs typeface="Arial" charset="0"/>
              </a:defRPr>
            </a:lvl2pPr>
            <a:lvl3pPr marL="1143000" indent="-228600" eaLnBrk="0" hangingPunct="0">
              <a:defRPr sz="2400" b="1">
                <a:solidFill>
                  <a:schemeClr val="tx1"/>
                </a:solidFill>
                <a:latin typeface="AR CENA" pitchFamily="2" charset="0"/>
                <a:cs typeface="Arial" charset="0"/>
              </a:defRPr>
            </a:lvl3pPr>
            <a:lvl4pPr marL="1600200" indent="-228600" eaLnBrk="0" hangingPunct="0">
              <a:defRPr sz="2400" b="1">
                <a:solidFill>
                  <a:schemeClr val="tx1"/>
                </a:solidFill>
                <a:latin typeface="AR CENA" pitchFamily="2" charset="0"/>
                <a:cs typeface="Arial" charset="0"/>
              </a:defRPr>
            </a:lvl4pPr>
            <a:lvl5pPr marL="2057400" indent="-228600" eaLnBrk="0" hangingPunct="0">
              <a:defRPr sz="2400" b="1">
                <a:solidFill>
                  <a:schemeClr val="tx1"/>
                </a:solidFill>
                <a:latin typeface="AR CENA" pitchFamily="2" charset="0"/>
                <a:cs typeface="Arial" charset="0"/>
              </a:defRPr>
            </a:lvl5pPr>
            <a:lvl6pPr marL="2514600" indent="-228600" eaLnBrk="0" fontAlgn="base" hangingPunct="0">
              <a:spcBef>
                <a:spcPct val="0"/>
              </a:spcBef>
              <a:spcAft>
                <a:spcPct val="0"/>
              </a:spcAft>
              <a:defRPr sz="2400" b="1">
                <a:solidFill>
                  <a:schemeClr val="tx1"/>
                </a:solidFill>
                <a:latin typeface="AR CENA" pitchFamily="2" charset="0"/>
                <a:cs typeface="Arial" charset="0"/>
              </a:defRPr>
            </a:lvl6pPr>
            <a:lvl7pPr marL="2971800" indent="-228600" eaLnBrk="0" fontAlgn="base" hangingPunct="0">
              <a:spcBef>
                <a:spcPct val="0"/>
              </a:spcBef>
              <a:spcAft>
                <a:spcPct val="0"/>
              </a:spcAft>
              <a:defRPr sz="2400" b="1">
                <a:solidFill>
                  <a:schemeClr val="tx1"/>
                </a:solidFill>
                <a:latin typeface="AR CENA" pitchFamily="2" charset="0"/>
                <a:cs typeface="Arial" charset="0"/>
              </a:defRPr>
            </a:lvl7pPr>
            <a:lvl8pPr marL="3429000" indent="-228600" eaLnBrk="0" fontAlgn="base" hangingPunct="0">
              <a:spcBef>
                <a:spcPct val="0"/>
              </a:spcBef>
              <a:spcAft>
                <a:spcPct val="0"/>
              </a:spcAft>
              <a:defRPr sz="2400" b="1">
                <a:solidFill>
                  <a:schemeClr val="tx1"/>
                </a:solidFill>
                <a:latin typeface="AR CENA" pitchFamily="2" charset="0"/>
                <a:cs typeface="Arial" charset="0"/>
              </a:defRPr>
            </a:lvl8pPr>
            <a:lvl9pPr marL="3886200" indent="-228600" eaLnBrk="0" fontAlgn="base" hangingPunct="0">
              <a:spcBef>
                <a:spcPct val="0"/>
              </a:spcBef>
              <a:spcAft>
                <a:spcPct val="0"/>
              </a:spcAft>
              <a:defRPr sz="2400" b="1">
                <a:solidFill>
                  <a:schemeClr val="tx1"/>
                </a:solidFill>
                <a:latin typeface="AR CENA" pitchFamily="2" charset="0"/>
                <a:cs typeface="Arial" charset="0"/>
              </a:defRPr>
            </a:lvl9pPr>
          </a:lstStyle>
          <a:p>
            <a:pPr algn="l" eaLnBrk="1" hangingPunct="1"/>
            <a:endParaRPr lang="es-ES" altLang="es-ES" sz="4400" dirty="0">
              <a:solidFill>
                <a:srgbClr val="FFC000"/>
              </a:solidFill>
              <a:latin typeface="Futura Md BT" panose="020B0602020204020303" pitchFamily="34" charset="0"/>
              <a:cs typeface="EucrosiaUPC" panose="02020603050405020304" pitchFamily="18" charset="-34"/>
            </a:endParaRPr>
          </a:p>
        </p:txBody>
      </p:sp>
      <p:pic>
        <p:nvPicPr>
          <p:cNvPr id="19" name="Picture 18" descr="rol up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758" y="5658650"/>
            <a:ext cx="748275" cy="1059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logo 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6338900"/>
            <a:ext cx="1126191" cy="378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logo ministeri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9177" y="6333796"/>
            <a:ext cx="1664994" cy="37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17 CuadroTexto"/>
          <p:cNvSpPr txBox="1"/>
          <p:nvPr/>
        </p:nvSpPr>
        <p:spPr>
          <a:xfrm rot="16200000">
            <a:off x="-2357009" y="4264618"/>
            <a:ext cx="5010700" cy="230832"/>
          </a:xfrm>
          <a:prstGeom prst="rect">
            <a:avLst/>
          </a:prstGeom>
          <a:noFill/>
        </p:spPr>
        <p:txBody>
          <a:bodyPr vert="horz" wrap="square" rtlCol="0" anchor="t">
            <a:spAutoFit/>
          </a:bodyPr>
          <a:lstStyle/>
          <a:p>
            <a:pPr algn="ctr"/>
            <a:r>
              <a:rPr lang="es-ES" sz="800" dirty="0" smtClean="0">
                <a:solidFill>
                  <a:srgbClr val="C00000"/>
                </a:solidFill>
                <a:latin typeface="Futura Md BT" panose="020B0602020204020303" pitchFamily="34" charset="0"/>
              </a:rPr>
              <a:t>I</a:t>
            </a:r>
            <a:r>
              <a:rPr lang="es-ES" sz="900" b="1" dirty="0" smtClean="0">
                <a:solidFill>
                  <a:srgbClr val="C00000"/>
                </a:solidFill>
                <a:latin typeface="Futura Md BT" panose="020B0602020204020303" pitchFamily="34" charset="0"/>
              </a:rPr>
              <a:t>NFORME VISUAL de la  POBLACION EXTRANJERA en la PROVINCIA DE ALICANTE</a:t>
            </a:r>
            <a:endParaRPr lang="es-ES" sz="900" b="1" dirty="0">
              <a:solidFill>
                <a:srgbClr val="C00000"/>
              </a:solidFill>
              <a:latin typeface="Futura Md BT" panose="020B0602020204020303" pitchFamily="34" charset="0"/>
            </a:endParaRPr>
          </a:p>
        </p:txBody>
      </p:sp>
      <p:sp>
        <p:nvSpPr>
          <p:cNvPr id="17" name="16 Rectángulo"/>
          <p:cNvSpPr/>
          <p:nvPr/>
        </p:nvSpPr>
        <p:spPr>
          <a:xfrm>
            <a:off x="4283968" y="6423139"/>
            <a:ext cx="4572000" cy="246221"/>
          </a:xfrm>
          <a:prstGeom prst="rect">
            <a:avLst/>
          </a:prstGeom>
        </p:spPr>
        <p:txBody>
          <a:bodyPr>
            <a:spAutoFit/>
          </a:bodyPr>
          <a:lstStyle/>
          <a:p>
            <a:pPr algn="r"/>
            <a:r>
              <a:rPr lang="es-ES_tradnl" altLang="es-ES" sz="1000" dirty="0" smtClean="0">
                <a:solidFill>
                  <a:srgbClr val="663300"/>
                </a:solidFill>
                <a:latin typeface="Futura Md BT" pitchFamily="34" charset="0"/>
              </a:rPr>
              <a:t>Fuente:</a:t>
            </a:r>
            <a:r>
              <a:rPr lang="es-ES" altLang="es-ES" sz="1000" dirty="0" smtClean="0">
                <a:latin typeface="Futura Md BT" pitchFamily="34" charset="0"/>
              </a:rPr>
              <a:t> </a:t>
            </a:r>
            <a:r>
              <a:rPr lang="es-ES" sz="1000" dirty="0" smtClean="0">
                <a:solidFill>
                  <a:srgbClr val="663300"/>
                </a:solidFill>
                <a:latin typeface="Futura Md BT" panose="020B0602020204020303" pitchFamily="34" charset="0"/>
              </a:rPr>
              <a:t>Elaboración propia. Fuente: INE, 01/01/2017.</a:t>
            </a:r>
            <a:endParaRPr lang="es-ES" altLang="es-ES" sz="1000" dirty="0">
              <a:solidFill>
                <a:srgbClr val="663300"/>
              </a:solidFill>
              <a:latin typeface="Futura Md BT" pitchFamily="34" charset="0"/>
            </a:endParaRPr>
          </a:p>
        </p:txBody>
      </p:sp>
      <p:sp>
        <p:nvSpPr>
          <p:cNvPr id="22" name="Text Box 59"/>
          <p:cNvSpPr txBox="1">
            <a:spLocks noChangeArrowheads="1"/>
          </p:cNvSpPr>
          <p:nvPr/>
        </p:nvSpPr>
        <p:spPr bwMode="auto">
          <a:xfrm>
            <a:off x="467544" y="1372706"/>
            <a:ext cx="820891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ES" sz="2000" b="1" dirty="0">
                <a:solidFill>
                  <a:srgbClr val="00B050"/>
                </a:solidFill>
                <a:latin typeface="Futura Md BT" pitchFamily="34" charset="0"/>
              </a:rPr>
              <a:t>Extranjeros/as según sexo y zona </a:t>
            </a:r>
            <a:r>
              <a:rPr lang="es-ES" altLang="es-ES" sz="2000" b="1" dirty="0" smtClean="0">
                <a:solidFill>
                  <a:srgbClr val="00B050"/>
                </a:solidFill>
                <a:latin typeface="Futura Md BT" pitchFamily="34" charset="0"/>
              </a:rPr>
              <a:t>geográfica de nacionalidad en la provincia de Alicante</a:t>
            </a:r>
            <a:endParaRPr lang="es-ES" altLang="es-ES" sz="2000" b="1" dirty="0">
              <a:solidFill>
                <a:srgbClr val="00B050"/>
              </a:solidFill>
              <a:latin typeface="Futura Md BT" pitchFamily="34" charset="0"/>
            </a:endParaRPr>
          </a:p>
        </p:txBody>
      </p:sp>
      <p:sp>
        <p:nvSpPr>
          <p:cNvPr id="43009" name="Rectangle 1"/>
          <p:cNvSpPr>
            <a:spLocks noChangeArrowheads="1"/>
          </p:cNvSpPr>
          <p:nvPr/>
        </p:nvSpPr>
        <p:spPr bwMode="auto">
          <a:xfrm>
            <a:off x="6300192" y="2060848"/>
            <a:ext cx="2771800" cy="3096344"/>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663300"/>
                </a:solidFill>
                <a:effectLst/>
                <a:latin typeface="Futura Lt BT" pitchFamily="34" charset="0"/>
                <a:cs typeface="Arial" pitchFamily="34" charset="0"/>
              </a:rPr>
              <a:t>Entre las nacionalidades con mayor presencia, la diferencia entre sexos es más destacada entre los argelinos y marroquíes, con un 61,1% y 56,6% de presencia masculina, respectivamente. Mientras que las rusas son mayoría con un 59,5% sobre el total de ese país.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1115616" y="5229200"/>
            <a:ext cx="6519639" cy="1087313"/>
          </a:xfrm>
          <a:prstGeom prst="rect">
            <a:avLst/>
          </a:prstGeom>
          <a:no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rgbClr val="663300"/>
                </a:solidFill>
                <a:effectLst/>
                <a:latin typeface="Futura Lt BT" pitchFamily="34" charset="0"/>
                <a:cs typeface="Arial" pitchFamily="34" charset="0"/>
              </a:rPr>
              <a:t>Los hombres representan el 50,7 % del total de la población de origen extranjero en la provincia de Alicante. Aunque solo África y Asia registran una mayoría de hombres, con un 59,1% y un 58,4% respectivamente. Mientras que las mujeres son mayoría en el resto de zonas geográficas.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 name="23 Tabla"/>
          <p:cNvGraphicFramePr>
            <a:graphicFrameLocks noGrp="1"/>
          </p:cNvGraphicFramePr>
          <p:nvPr/>
        </p:nvGraphicFramePr>
        <p:xfrm>
          <a:off x="395536" y="2132856"/>
          <a:ext cx="5832650" cy="3096342"/>
        </p:xfrm>
        <a:graphic>
          <a:graphicData uri="http://schemas.openxmlformats.org/drawingml/2006/table">
            <a:tbl>
              <a:tblPr/>
              <a:tblGrid>
                <a:gridCol w="714345"/>
                <a:gridCol w="832235"/>
                <a:gridCol w="714345"/>
                <a:gridCol w="714345"/>
                <a:gridCol w="714345"/>
                <a:gridCol w="714345"/>
                <a:gridCol w="714345"/>
                <a:gridCol w="714345"/>
              </a:tblGrid>
              <a:tr h="212210">
                <a:tc>
                  <a:txBody>
                    <a:bodyPr/>
                    <a:lstStyle/>
                    <a:p>
                      <a:endParaRPr lang="es-ES" sz="1100" dirty="0">
                        <a:solidFill>
                          <a:srgbClr val="000000"/>
                        </a:solidFill>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endParaRPr lang="es-ES" sz="1100">
                        <a:solidFill>
                          <a:srgbClr val="000000"/>
                        </a:solidFill>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Hombres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Mujeres</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r h="212210">
                <a:tc>
                  <a:txBody>
                    <a:bodyPr/>
                    <a:lstStyle/>
                    <a:p>
                      <a:endParaRPr lang="es-ES" sz="1100">
                        <a:solidFill>
                          <a:srgbClr val="000000"/>
                        </a:solidFill>
                        <a:latin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TOTAL</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325.120</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100%</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164.816</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50,7%</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160.304</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49,3%</a:t>
                      </a:r>
                      <a:endParaRPr lang="es-ES"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Reino Unido</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66.397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20,4%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32.643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49,2%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33.754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50,8%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Marruecos</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38.106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11,7%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21.579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56,6%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16.527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43,4%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Rumanía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24.779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7,6%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11.667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47,1%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13.112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52,9%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Rusia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15.844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6.414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40,5%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9.430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59,5%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Argelia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15.104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9.233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61,1%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5.871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38,9%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Alemania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14.285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6.879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dirty="0" smtClean="0">
                          <a:solidFill>
                            <a:srgbClr val="663300"/>
                          </a:solidFill>
                          <a:latin typeface="Futura Lt BT"/>
                          <a:ea typeface="Times New Roman"/>
                          <a:cs typeface="Arial"/>
                        </a:rPr>
                        <a:t>48,2%</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7.406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51,8%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Países Bajos</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11.954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3,7%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6.178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51,7%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5.776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48,3%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Ucrania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10.092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4.600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45,6%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5.492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54,4%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China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9.436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4.897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51,9%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4.539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48,1%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10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Colombia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9.288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2,9%</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4.258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45,8%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5.030</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54,2%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11</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b="1">
                          <a:solidFill>
                            <a:srgbClr val="663300"/>
                          </a:solidFill>
                          <a:latin typeface="Futura Lt BT"/>
                          <a:ea typeface="Times New Roman"/>
                          <a:cs typeface="Arial"/>
                        </a:rPr>
                        <a:t>Bulgaria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8.985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2,8%</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4.532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50,4%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4.453</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800">
                          <a:solidFill>
                            <a:srgbClr val="663300"/>
                          </a:solidFill>
                          <a:latin typeface="Futura Lt BT"/>
                          <a:ea typeface="Times New Roman"/>
                          <a:cs typeface="Arial"/>
                        </a:rPr>
                        <a:t>49,6%</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tcPr>
                </a:tc>
              </a:tr>
              <a:tr h="204976">
                <a:tc>
                  <a:txBody>
                    <a:bodyPr/>
                    <a:lstStyle/>
                    <a:p>
                      <a:pPr algn="ctr">
                        <a:lnSpc>
                          <a:spcPct val="115000"/>
                        </a:lnSpc>
                        <a:spcAft>
                          <a:spcPts val="0"/>
                        </a:spcAft>
                      </a:pPr>
                      <a:r>
                        <a:rPr lang="es-ES" sz="800" b="1">
                          <a:solidFill>
                            <a:srgbClr val="663300"/>
                          </a:solidFill>
                          <a:latin typeface="Futura Lt BT"/>
                          <a:ea typeface="Times New Roman"/>
                          <a:cs typeface="Arial"/>
                        </a:rPr>
                        <a:t>12</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b="1">
                          <a:solidFill>
                            <a:srgbClr val="663300"/>
                          </a:solidFill>
                          <a:latin typeface="Futura Lt BT"/>
                          <a:ea typeface="Times New Roman"/>
                          <a:cs typeface="Arial"/>
                        </a:rPr>
                        <a:t>Italia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8.034</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2,5%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4.697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58,5%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3.337</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800">
                          <a:solidFill>
                            <a:srgbClr val="663300"/>
                          </a:solidFill>
                          <a:latin typeface="Futura Lt BT"/>
                          <a:ea typeface="Times New Roman"/>
                          <a:cs typeface="Arial"/>
                        </a:rPr>
                        <a:t>41,5%</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E6EED5"/>
                    </a:solidFill>
                  </a:tcPr>
                </a:tc>
              </a:tr>
              <a:tr h="212210">
                <a:tc>
                  <a:txBody>
                    <a:bodyPr/>
                    <a:lstStyle/>
                    <a:p>
                      <a:endParaRPr lang="es-ES" sz="1100">
                        <a:solidFill>
                          <a:srgbClr val="000000"/>
                        </a:solidFill>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RESTO</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92.816</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28,5%</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47.239</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50,9%</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a:solidFill>
                            <a:srgbClr val="663300"/>
                          </a:solidFill>
                          <a:latin typeface="Futura Lt BT"/>
                          <a:ea typeface="Times New Roman"/>
                          <a:cs typeface="Arial"/>
                        </a:rPr>
                        <a:t>45.577</a:t>
                      </a:r>
                      <a:endParaRPr lang="es-E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800" dirty="0">
                          <a:solidFill>
                            <a:srgbClr val="663300"/>
                          </a:solidFill>
                          <a:latin typeface="Futura Lt BT"/>
                          <a:ea typeface="Times New Roman"/>
                          <a:cs typeface="Arial"/>
                        </a:rPr>
                        <a:t>49,1%</a:t>
                      </a:r>
                      <a:endParaRPr lang="es-E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pic>
        <p:nvPicPr>
          <p:cNvPr id="28" name="27 Imagen" descr="http://www.clovermr.com/wp-content/uploads/2015/07/trianglify-background-2-2-1024x5761.png"/>
          <p:cNvPicPr/>
          <p:nvPr/>
        </p:nvPicPr>
        <p:blipFill>
          <a:blip r:embed="rId6" cstate="print"/>
          <a:srcRect b="70757"/>
          <a:stretch>
            <a:fillRect/>
          </a:stretch>
        </p:blipFill>
        <p:spPr bwMode="auto">
          <a:xfrm>
            <a:off x="0" y="0"/>
            <a:ext cx="9144000" cy="1196751"/>
          </a:xfrm>
          <a:prstGeom prst="rect">
            <a:avLst/>
          </a:prstGeom>
          <a:noFill/>
          <a:ln w="9525">
            <a:noFill/>
            <a:miter lim="800000"/>
            <a:headEnd/>
            <a:tailEnd/>
          </a:ln>
        </p:spPr>
      </p:pic>
      <p:sp>
        <p:nvSpPr>
          <p:cNvPr id="29" name="28 Rectángulo"/>
          <p:cNvSpPr/>
          <p:nvPr/>
        </p:nvSpPr>
        <p:spPr>
          <a:xfrm>
            <a:off x="3635896" y="262389"/>
            <a:ext cx="5315879" cy="646331"/>
          </a:xfrm>
          <a:prstGeom prst="rect">
            <a:avLst/>
          </a:prstGeom>
        </p:spPr>
        <p:txBody>
          <a:bodyPr wrap="none">
            <a:spAutoFit/>
          </a:bodyPr>
          <a:lstStyle/>
          <a:p>
            <a:r>
              <a:rPr lang="es-ES" altLang="es-ES" sz="3600" dirty="0" smtClean="0">
                <a:solidFill>
                  <a:schemeClr val="bg1"/>
                </a:solidFill>
                <a:latin typeface="Futura Md BT" panose="020B0602020204020303" pitchFamily="34" charset="0"/>
                <a:cs typeface="EucrosiaUPC" panose="02020603050405020304" pitchFamily="18" charset="-34"/>
              </a:rPr>
              <a:t>G</a:t>
            </a:r>
            <a:r>
              <a:rPr lang="es-ES" altLang="es-ES" sz="3600" dirty="0" smtClean="0">
                <a:solidFill>
                  <a:srgbClr val="FFFF00"/>
                </a:solidFill>
                <a:latin typeface="Futura Md BT" panose="020B0602020204020303" pitchFamily="34" charset="0"/>
                <a:cs typeface="EucrosiaUPC" panose="02020603050405020304" pitchFamily="18" charset="-34"/>
              </a:rPr>
              <a:t>énero y migraciones</a:t>
            </a:r>
            <a:endParaRPr lang="es-ES" altLang="es-ES" sz="3600" dirty="0">
              <a:solidFill>
                <a:srgbClr val="FFFF00"/>
              </a:solidFill>
              <a:latin typeface="Futura Md BT" panose="020B0602020204020303" pitchFamily="34" charset="0"/>
              <a:cs typeface="EucrosiaUPC" panose="02020603050405020304" pitchFamily="18" charset="-34"/>
            </a:endParaRPr>
          </a:p>
        </p:txBody>
      </p:sp>
    </p:spTree>
    <p:extLst>
      <p:ext uri="{BB962C8B-B14F-4D97-AF65-F5344CB8AC3E}">
        <p14:creationId xmlns="" xmlns:p14="http://schemas.microsoft.com/office/powerpoint/2010/main" val="7899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7121</TotalTime>
  <Words>9229</Words>
  <Application>Microsoft Office PowerPoint</Application>
  <PresentationFormat>Presentación en pantalla (4:3)</PresentationFormat>
  <Paragraphs>685</Paragraphs>
  <Slides>29</Slides>
  <Notes>27</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  en la PROVINCIA DE ALICANTE </vt:lpstr>
      <vt:lpstr>PRESENTACIÓN</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Angel Díaz</dc:creator>
  <cp:lastModifiedBy>Sensibilizacion2</cp:lastModifiedBy>
  <cp:revision>293</cp:revision>
  <dcterms:created xsi:type="dcterms:W3CDTF">2017-07-28T08:49:12Z</dcterms:created>
  <dcterms:modified xsi:type="dcterms:W3CDTF">2018-07-17T11:14:01Z</dcterms:modified>
</cp:coreProperties>
</file>